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tags/tag16.xml" ContentType="application/vnd.openxmlformats-officedocument.presentationml.tags+xml"/>
  <Override PartName="/ppt/notesSlides/notesSlide16.xml" ContentType="application/vnd.openxmlformats-officedocument.presentationml.notesSlide+xml"/>
  <Override PartName="/ppt/tags/tag17.xml" ContentType="application/vnd.openxmlformats-officedocument.presentationml.tags+xml"/>
  <Override PartName="/ppt/notesSlides/notesSlide17.xml" ContentType="application/vnd.openxmlformats-officedocument.presentationml.notesSlide+xml"/>
  <Override PartName="/ppt/tags/tag18.xml" ContentType="application/vnd.openxmlformats-officedocument.presentationml.tags+xml"/>
  <Override PartName="/ppt/notesSlides/notesSlide18.xml" ContentType="application/vnd.openxmlformats-officedocument.presentationml.notesSlide+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notesSlides/notesSlide20.xml" ContentType="application/vnd.openxmlformats-officedocument.presentationml.notesSlide+xml"/>
  <Override PartName="/ppt/tags/tag21.xml" ContentType="application/vnd.openxmlformats-officedocument.presentationml.tags+xml"/>
  <Override PartName="/ppt/notesSlides/notesSlide21.xml" ContentType="application/vnd.openxmlformats-officedocument.presentationml.notesSlide+xml"/>
  <Override PartName="/ppt/tags/tag22.xml" ContentType="application/vnd.openxmlformats-officedocument.presentationml.tags+xml"/>
  <Override PartName="/ppt/notesSlides/notesSlide22.xml" ContentType="application/vnd.openxmlformats-officedocument.presentationml.notesSlide+xml"/>
  <Override PartName="/ppt/tags/tag23.xml" ContentType="application/vnd.openxmlformats-officedocument.presentationml.tags+xml"/>
  <Override PartName="/ppt/notesSlides/notesSlide23.xml" ContentType="application/vnd.openxmlformats-officedocument.presentationml.notesSlide+xml"/>
  <Override PartName="/ppt/tags/tag24.xml" ContentType="application/vnd.openxmlformats-officedocument.presentationml.tags+xml"/>
  <Override PartName="/ppt/notesSlides/notesSlide24.xml" ContentType="application/vnd.openxmlformats-officedocument.presentationml.notesSlide+xml"/>
  <Override PartName="/ppt/tags/tag25.xml" ContentType="application/vnd.openxmlformats-officedocument.presentationml.tags+xml"/>
  <Override PartName="/ppt/notesSlides/notesSlide25.xml" ContentType="application/vnd.openxmlformats-officedocument.presentationml.notesSlide+xml"/>
  <Override PartName="/ppt/tags/tag26.xml" ContentType="application/vnd.openxmlformats-officedocument.presentationml.tags+xml"/>
  <Override PartName="/ppt/notesSlides/notesSlide26.xml" ContentType="application/vnd.openxmlformats-officedocument.presentationml.notesSlide+xml"/>
  <Override PartName="/ppt/tags/tag27.xml" ContentType="application/vnd.openxmlformats-officedocument.presentationml.tags+xml"/>
  <Override PartName="/ppt/notesSlides/notesSlide27.xml" ContentType="application/vnd.openxmlformats-officedocument.presentationml.notesSlide+xml"/>
  <Override PartName="/ppt/tags/tag28.xml" ContentType="application/vnd.openxmlformats-officedocument.presentationml.tags+xml"/>
  <Override PartName="/ppt/notesSlides/notesSlide28.xml" ContentType="application/vnd.openxmlformats-officedocument.presentationml.notesSlide+xml"/>
  <Override PartName="/ppt/tags/tag29.xml" ContentType="application/vnd.openxmlformats-officedocument.presentationml.tags+xml"/>
  <Override PartName="/ppt/notesSlides/notesSlide29.xml" ContentType="application/vnd.openxmlformats-officedocument.presentationml.notesSlide+xml"/>
  <Override PartName="/ppt/tags/tag30.xml" ContentType="application/vnd.openxmlformats-officedocument.presentationml.tags+xml"/>
  <Override PartName="/ppt/notesSlides/notesSlide30.xml" ContentType="application/vnd.openxmlformats-officedocument.presentationml.notesSlide+xml"/>
  <Override PartName="/ppt/tags/tag31.xml" ContentType="application/vnd.openxmlformats-officedocument.presentationml.tags+xml"/>
  <Override PartName="/ppt/notesSlides/notesSlide31.xml" ContentType="application/vnd.openxmlformats-officedocument.presentationml.notesSlide+xml"/>
  <Override PartName="/ppt/tags/tag32.xml" ContentType="application/vnd.openxmlformats-officedocument.presentationml.tags+xml"/>
  <Override PartName="/ppt/notesSlides/notesSlide32.xml" ContentType="application/vnd.openxmlformats-officedocument.presentationml.notesSlide+xml"/>
  <Override PartName="/ppt/tags/tag33.xml" ContentType="application/vnd.openxmlformats-officedocument.presentationml.tags+xml"/>
  <Override PartName="/ppt/notesSlides/notesSlide33.xml" ContentType="application/vnd.openxmlformats-officedocument.presentationml.notesSlide+xml"/>
  <Override PartName="/ppt/tags/tag34.xml" ContentType="application/vnd.openxmlformats-officedocument.presentationml.tags+xml"/>
  <Override PartName="/ppt/notesSlides/notesSlide34.xml" ContentType="application/vnd.openxmlformats-officedocument.presentationml.notesSlide+xml"/>
  <Override PartName="/ppt/tags/tag35.xml" ContentType="application/vnd.openxmlformats-officedocument.presentationml.tags+xml"/>
  <Override PartName="/ppt/notesSlides/notesSlide35.xml" ContentType="application/vnd.openxmlformats-officedocument.presentationml.notesSlide+xml"/>
  <Override PartName="/ppt/tags/tag36.xml" ContentType="application/vnd.openxmlformats-officedocument.presentationml.tags+xml"/>
  <Override PartName="/ppt/notesSlides/notesSlide36.xml" ContentType="application/vnd.openxmlformats-officedocument.presentationml.notesSlide+xml"/>
  <Override PartName="/ppt/tags/tag37.xml" ContentType="application/vnd.openxmlformats-officedocument.presentationml.tags+xml"/>
  <Override PartName="/ppt/notesSlides/notesSlide37.xml" ContentType="application/vnd.openxmlformats-officedocument.presentationml.notesSlide+xml"/>
  <Override PartName="/ppt/tags/tag38.xml" ContentType="application/vnd.openxmlformats-officedocument.presentationml.tags+xml"/>
  <Override PartName="/ppt/notesSlides/notesSlide38.xml" ContentType="application/vnd.openxmlformats-officedocument.presentationml.notesSlide+xml"/>
  <Override PartName="/ppt/tags/tag39.xml" ContentType="application/vnd.openxmlformats-officedocument.presentationml.tags+xml"/>
  <Override PartName="/ppt/notesSlides/notesSlide39.xml" ContentType="application/vnd.openxmlformats-officedocument.presentationml.notesSlide+xml"/>
  <Override PartName="/ppt/tags/tag40.xml" ContentType="application/vnd.openxmlformats-officedocument.presentationml.tags+xml"/>
  <Override PartName="/ppt/notesSlides/notesSlide40.xml" ContentType="application/vnd.openxmlformats-officedocument.presentationml.notesSlide+xml"/>
  <Override PartName="/ppt/tags/tag41.xml" ContentType="application/vnd.openxmlformats-officedocument.presentationml.tags+xml"/>
  <Override PartName="/ppt/notesSlides/notesSlide41.xml" ContentType="application/vnd.openxmlformats-officedocument.presentationml.notesSlide+xml"/>
  <Override PartName="/ppt/tags/tag42.xml" ContentType="application/vnd.openxmlformats-officedocument.presentationml.tags+xml"/>
  <Override PartName="/ppt/notesSlides/notesSlide42.xml" ContentType="application/vnd.openxmlformats-officedocument.presentationml.notesSlide+xml"/>
  <Override PartName="/ppt/tags/tag43.xml" ContentType="application/vnd.openxmlformats-officedocument.presentationml.tags+xml"/>
  <Override PartName="/ppt/notesSlides/notesSlide43.xml" ContentType="application/vnd.openxmlformats-officedocument.presentationml.notesSlide+xml"/>
  <Override PartName="/ppt/tags/tag44.xml" ContentType="application/vnd.openxmlformats-officedocument.presentationml.tags+xml"/>
  <Override PartName="/ppt/notesSlides/notesSlide44.xml" ContentType="application/vnd.openxmlformats-officedocument.presentationml.notesSlide+xml"/>
  <Override PartName="/ppt/tags/tag45.xml" ContentType="application/vnd.openxmlformats-officedocument.presentationml.tags+xml"/>
  <Override PartName="/ppt/notesSlides/notesSlide45.xml" ContentType="application/vnd.openxmlformats-officedocument.presentationml.notesSlide+xml"/>
  <Override PartName="/ppt/tags/tag46.xml" ContentType="application/vnd.openxmlformats-officedocument.presentationml.tags+xml"/>
  <Override PartName="/ppt/notesSlides/notesSlide46.xml" ContentType="application/vnd.openxmlformats-officedocument.presentationml.notesSlide+xml"/>
  <Override PartName="/ppt/tags/tag47.xml" ContentType="application/vnd.openxmlformats-officedocument.presentationml.tags+xml"/>
  <Override PartName="/ppt/notesSlides/notesSlide47.xml" ContentType="application/vnd.openxmlformats-officedocument.presentationml.notesSlide+xml"/>
  <Override PartName="/ppt/tags/tag48.xml" ContentType="application/vnd.openxmlformats-officedocument.presentationml.tags+xml"/>
  <Override PartName="/ppt/notesSlides/notesSlide48.xml" ContentType="application/vnd.openxmlformats-officedocument.presentationml.notesSlide+xml"/>
  <Override PartName="/ppt/tags/tag49.xml" ContentType="application/vnd.openxmlformats-officedocument.presentationml.tags+xml"/>
  <Override PartName="/ppt/notesSlides/notesSlide49.xml" ContentType="application/vnd.openxmlformats-officedocument.presentationml.notesSlide+xml"/>
  <Override PartName="/ppt/tags/tag50.xml" ContentType="application/vnd.openxmlformats-officedocument.presentationml.tags+xml"/>
  <Override PartName="/ppt/notesSlides/notesSlide50.xml" ContentType="application/vnd.openxmlformats-officedocument.presentationml.notesSlide+xml"/>
  <Override PartName="/ppt/tags/tag51.xml" ContentType="application/vnd.openxmlformats-officedocument.presentationml.tags+xml"/>
  <Override PartName="/ppt/notesSlides/notesSlide51.xml" ContentType="application/vnd.openxmlformats-officedocument.presentationml.notesSlide+xml"/>
  <Override PartName="/ppt/tags/tag52.xml" ContentType="application/vnd.openxmlformats-officedocument.presentationml.tags+xml"/>
  <Override PartName="/ppt/notesSlides/notesSlide5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34" r:id="rId4"/>
    <p:sldMasterId id="2147485531" r:id="rId5"/>
  </p:sldMasterIdLst>
  <p:notesMasterIdLst>
    <p:notesMasterId r:id="rId59"/>
  </p:notesMasterIdLst>
  <p:sldIdLst>
    <p:sldId id="265" r:id="rId6"/>
    <p:sldId id="310" r:id="rId7"/>
    <p:sldId id="311" r:id="rId8"/>
    <p:sldId id="259" r:id="rId9"/>
    <p:sldId id="267" r:id="rId10"/>
    <p:sldId id="323" r:id="rId11"/>
    <p:sldId id="324" r:id="rId12"/>
    <p:sldId id="271" r:id="rId13"/>
    <p:sldId id="296" r:id="rId14"/>
    <p:sldId id="304" r:id="rId15"/>
    <p:sldId id="330" r:id="rId16"/>
    <p:sldId id="328" r:id="rId17"/>
    <p:sldId id="331" r:id="rId18"/>
    <p:sldId id="329" r:id="rId19"/>
    <p:sldId id="332" r:id="rId20"/>
    <p:sldId id="333" r:id="rId21"/>
    <p:sldId id="334" r:id="rId22"/>
    <p:sldId id="335" r:id="rId23"/>
    <p:sldId id="336" r:id="rId24"/>
    <p:sldId id="337" r:id="rId25"/>
    <p:sldId id="338" r:id="rId26"/>
    <p:sldId id="339" r:id="rId27"/>
    <p:sldId id="340" r:id="rId28"/>
    <p:sldId id="341" r:id="rId29"/>
    <p:sldId id="342" r:id="rId30"/>
    <p:sldId id="343" r:id="rId31"/>
    <p:sldId id="344" r:id="rId32"/>
    <p:sldId id="345" r:id="rId33"/>
    <p:sldId id="346" r:id="rId34"/>
    <p:sldId id="347" r:id="rId35"/>
    <p:sldId id="348" r:id="rId36"/>
    <p:sldId id="349" r:id="rId37"/>
    <p:sldId id="350" r:id="rId38"/>
    <p:sldId id="276" r:id="rId39"/>
    <p:sldId id="278" r:id="rId40"/>
    <p:sldId id="275" r:id="rId41"/>
    <p:sldId id="274" r:id="rId42"/>
    <p:sldId id="319" r:id="rId43"/>
    <p:sldId id="293" r:id="rId44"/>
    <p:sldId id="352" r:id="rId45"/>
    <p:sldId id="353" r:id="rId46"/>
    <p:sldId id="355" r:id="rId47"/>
    <p:sldId id="312" r:id="rId48"/>
    <p:sldId id="356" r:id="rId49"/>
    <p:sldId id="272" r:id="rId50"/>
    <p:sldId id="358" r:id="rId51"/>
    <p:sldId id="359" r:id="rId52"/>
    <p:sldId id="360" r:id="rId53"/>
    <p:sldId id="362" r:id="rId54"/>
    <p:sldId id="277" r:id="rId55"/>
    <p:sldId id="318" r:id="rId56"/>
    <p:sldId id="317" r:id="rId57"/>
    <p:sldId id="357" r:id="rId5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6721B5CB-4A9F-4DC5-848F-A5A589D21010}">
          <p14:sldIdLst>
            <p14:sldId id="265"/>
            <p14:sldId id="310"/>
            <p14:sldId id="311"/>
          </p14:sldIdLst>
        </p14:section>
        <p14:section name="Présentation du territoire" id="{E453EDEE-8041-4B1F-A4E0-6AFBFA232EAC}">
          <p14:sldIdLst>
            <p14:sldId id="259"/>
            <p14:sldId id="267"/>
            <p14:sldId id="323"/>
            <p14:sldId id="324"/>
          </p14:sldIdLst>
        </p14:section>
        <p14:section name="Actions envisagées" id="{7DC04F10-8FF3-4438-8533-3B056F7A284A}">
          <p14:sldIdLst>
            <p14:sldId id="271"/>
            <p14:sldId id="296"/>
          </p14:sldIdLst>
        </p14:section>
        <p14:section name="Portage à domicile" id="{FA6B259F-073D-48DE-BB6A-64D15E1329CB}">
          <p14:sldIdLst>
            <p14:sldId id="304"/>
            <p14:sldId id="330"/>
            <p14:sldId id="328"/>
            <p14:sldId id="331"/>
            <p14:sldId id="329"/>
            <p14:sldId id="332"/>
            <p14:sldId id="333"/>
            <p14:sldId id="334"/>
          </p14:sldIdLst>
        </p14:section>
        <p14:section name="Vente à emporter" id="{C06545B6-B82F-452E-B877-5A72616B7428}">
          <p14:sldIdLst>
            <p14:sldId id="335"/>
            <p14:sldId id="336"/>
            <p14:sldId id="337"/>
            <p14:sldId id="338"/>
            <p14:sldId id="339"/>
            <p14:sldId id="340"/>
            <p14:sldId id="341"/>
            <p14:sldId id="342"/>
          </p14:sldIdLst>
        </p14:section>
        <p14:section name="Evènementiel" id="{2A3F3DB1-24D7-4306-BB00-31D8889852C0}">
          <p14:sldIdLst>
            <p14:sldId id="343"/>
            <p14:sldId id="344"/>
            <p14:sldId id="345"/>
            <p14:sldId id="346"/>
            <p14:sldId id="347"/>
            <p14:sldId id="348"/>
            <p14:sldId id="349"/>
            <p14:sldId id="350"/>
          </p14:sldIdLst>
        </p14:section>
        <p14:section name="Equipe projet" id="{10F83F4C-5C40-4FED-9F4B-20616F868764}">
          <p14:sldIdLst>
            <p14:sldId id="276"/>
            <p14:sldId id="278"/>
          </p14:sldIdLst>
        </p14:section>
        <p14:section name="Planning" id="{EFCC18D3-C4BA-4983-A658-9295FB1CCAAE}">
          <p14:sldIdLst>
            <p14:sldId id="275"/>
            <p14:sldId id="274"/>
          </p14:sldIdLst>
        </p14:section>
        <p14:section name="Budget du projet" id="{4B3B0C85-1345-4C7C-91FB-467A5902F3D7}">
          <p14:sldIdLst>
            <p14:sldId id="319"/>
            <p14:sldId id="293"/>
            <p14:sldId id="352"/>
            <p14:sldId id="353"/>
          </p14:sldIdLst>
        </p14:section>
        <p14:section name="Exemples de remplissage" id="{2C4BF4F2-4CEB-45E7-A054-08AD0CA23668}">
          <p14:sldIdLst>
            <p14:sldId id="355"/>
            <p14:sldId id="312"/>
            <p14:sldId id="356"/>
            <p14:sldId id="272"/>
            <p14:sldId id="358"/>
            <p14:sldId id="359"/>
            <p14:sldId id="360"/>
            <p14:sldId id="362"/>
            <p14:sldId id="277"/>
            <p14:sldId id="318"/>
            <p14:sldId id="317"/>
            <p14:sldId id="35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88C829-6D9E-D277-B38F-08E339006AA0}" name="SITTER Anne" initials="AS" userId="S::anne.sitter@citeo.com::fa6b42b2-f66a-45cf-b062-87714bf2eaff" providerId="AD"/>
  <p188:author id="{B254A934-E3B8-17D0-767E-2858D8443E33}" name="DERIEUX LE MAGUERESSE Lucie" initials="LD" userId="S::lucie.derieux@citeo.com::a37f9c4e-f2d8-4833-aa6c-34b350e237d8" providerId="AD"/>
  <p188:author id="{4B8D8F5B-A7BB-583B-C909-D87594F325B0}" name="DORFIAC Elodie" initials="DE" userId="S::elodie.dorfiac@citeo.com::45c27e02-cbf5-4fd6-8172-ef47e2b65101" providerId="AD"/>
  <p188:author id="{C2B8149B-4E1E-5C9F-E609-53F2BB2366AA}" name="LOUBET-LOCHE Julien" initials="LJ" userId="S::julien.loubetloche@citeo.com::ce34ff16-cce9-4cf0-8a79-dfa11b6f951d" providerId="AD"/>
  <p188:author id="{F38B3DCE-7CE6-93E0-6C09-0B2FA48D5EA0}" name="RIMBAUD Clara" initials="RC" userId="S::clara.rimbaud@citeo.com::65fdac7c-c9b2-4a4a-a791-1032592f1fde" providerId="AD"/>
  <p188:author id="{E6E826F0-8365-8074-2EBE-66C5182283EF}" name="JULIEN Antoine" initials="AJ" userId="S::antoine.julien@citeo.com::10b8a2e1-f9f8-431f-a151-68b62e299983" providerId="AD"/>
  <p188:author id="{BBF8F4F2-211C-0A31-6955-7BB0D8D73800}" name="PODDEVIN Laure" initials="PL" userId="S::laure.poddevin@citeo.com::000a0c2c-7e7e-4182-88e8-ab0efde3d9a9"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BBD140-39E4-428B-BA73-0B6955821447}" v="40" dt="2026-02-02T16:02:41.39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0" autoAdjust="0"/>
    <p:restoredTop sz="94660"/>
  </p:normalViewPr>
  <p:slideViewPr>
    <p:cSldViewPr snapToGrid="0">
      <p:cViewPr varScale="1">
        <p:scale>
          <a:sx n="59" d="100"/>
          <a:sy n="59" d="100"/>
        </p:scale>
        <p:origin x="924" y="5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2.xml"/><Relationship Id="rId61" Type="http://schemas.openxmlformats.org/officeDocument/2006/relationships/viewProps" Target="view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presProps" Target="presProps.xml"/><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93E1C0-0A25-4093-9E7F-69112C619C70}" type="datetimeFigureOut">
              <a:rPr lang="fr-FR" smtClean="0"/>
              <a:t>02/02/2026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67C488-9391-414F-AA9C-DA4CFB98A12B}" type="slidenum">
              <a:rPr lang="fr-FR" smtClean="0"/>
              <a:t>‹N°›</a:t>
            </a:fld>
            <a:endParaRPr lang="fr-FR"/>
          </a:p>
        </p:txBody>
      </p:sp>
    </p:spTree>
    <p:extLst>
      <p:ext uri="{BB962C8B-B14F-4D97-AF65-F5344CB8AC3E}">
        <p14:creationId xmlns:p14="http://schemas.microsoft.com/office/powerpoint/2010/main" val="1034979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2</a:t>
            </a:fld>
            <a:endParaRPr lang="fr-FR">
              <a:solidFill>
                <a:prstClr val="black"/>
              </a:solidFill>
              <a:latin typeface="Calibri" panose="020F0502020204030204"/>
            </a:endParaRPr>
          </a:p>
        </p:txBody>
      </p:sp>
    </p:spTree>
    <p:extLst>
      <p:ext uri="{BB962C8B-B14F-4D97-AF65-F5344CB8AC3E}">
        <p14:creationId xmlns:p14="http://schemas.microsoft.com/office/powerpoint/2010/main" val="36865283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ECF609-943B-413B-5023-FB999316D65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C310C47-8A63-120B-6352-B3C429A9172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A9B3249-8717-0BE6-B0F9-08AE583ACCE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B6D0FD8E-20DA-DA6C-B225-9E81331B2740}"/>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11</a:t>
            </a:fld>
            <a:endParaRPr lang="fr-FR">
              <a:solidFill>
                <a:prstClr val="black"/>
              </a:solidFill>
              <a:latin typeface="Calibri" panose="020F0502020204030204"/>
            </a:endParaRPr>
          </a:p>
        </p:txBody>
      </p:sp>
    </p:spTree>
    <p:extLst>
      <p:ext uri="{BB962C8B-B14F-4D97-AF65-F5344CB8AC3E}">
        <p14:creationId xmlns:p14="http://schemas.microsoft.com/office/powerpoint/2010/main" val="13095178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579E26-6C23-106C-1549-A36D6448E8A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6A54F3F-777B-8B8B-F5B9-1C6ABB41844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D806C18-96C1-804E-7C63-6C23B07598F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A8F471EB-5CC6-7ED2-85B3-63C61FC3747E}"/>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12</a:t>
            </a:fld>
            <a:endParaRPr lang="fr-FR">
              <a:solidFill>
                <a:prstClr val="black"/>
              </a:solidFill>
              <a:latin typeface="Calibri" panose="020F0502020204030204"/>
            </a:endParaRPr>
          </a:p>
        </p:txBody>
      </p:sp>
    </p:spTree>
    <p:extLst>
      <p:ext uri="{BB962C8B-B14F-4D97-AF65-F5344CB8AC3E}">
        <p14:creationId xmlns:p14="http://schemas.microsoft.com/office/powerpoint/2010/main" val="4005785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89CBFC-301D-8CE5-CD26-BA6B67F5CE4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B7A05CE-D27E-0B66-A173-CCE199A1E45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3D5FF12-8FB1-9FAA-F769-53D81AF7F812}"/>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65A1636-4123-CECD-B4B9-17F3343A8EF2}"/>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13</a:t>
            </a:fld>
            <a:endParaRPr lang="fr-FR">
              <a:solidFill>
                <a:prstClr val="black"/>
              </a:solidFill>
              <a:latin typeface="Calibri" panose="020F0502020204030204"/>
            </a:endParaRPr>
          </a:p>
        </p:txBody>
      </p:sp>
    </p:spTree>
    <p:extLst>
      <p:ext uri="{BB962C8B-B14F-4D97-AF65-F5344CB8AC3E}">
        <p14:creationId xmlns:p14="http://schemas.microsoft.com/office/powerpoint/2010/main" val="196973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D990A-1CFB-F7A4-0C6B-9F0D7F60E69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16F7D93-8255-6E9A-AD7F-1FB4044C87D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59C38E1-0BDD-54CA-8A43-425A9133E9B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2B71696-2215-9CCA-4614-A8D72201DE7E}"/>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14</a:t>
            </a:fld>
            <a:endParaRPr lang="fr-FR">
              <a:solidFill>
                <a:prstClr val="black"/>
              </a:solidFill>
              <a:latin typeface="Calibri" panose="020F0502020204030204"/>
            </a:endParaRPr>
          </a:p>
        </p:txBody>
      </p:sp>
    </p:spTree>
    <p:extLst>
      <p:ext uri="{BB962C8B-B14F-4D97-AF65-F5344CB8AC3E}">
        <p14:creationId xmlns:p14="http://schemas.microsoft.com/office/powerpoint/2010/main" val="27229656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584056-7F0F-1CD0-3755-F135D9C98D2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368A3B3-5C66-0317-94C1-736942F9BA0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23936A5-622D-516A-CC3E-89E5D91AA08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33DDA3F-3D67-B1FB-5A92-C3B0B1C7EE47}"/>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15</a:t>
            </a:fld>
            <a:endParaRPr lang="fr-FR">
              <a:solidFill>
                <a:prstClr val="black"/>
              </a:solidFill>
              <a:latin typeface="Calibri" panose="020F0502020204030204"/>
            </a:endParaRPr>
          </a:p>
        </p:txBody>
      </p:sp>
    </p:spTree>
    <p:extLst>
      <p:ext uri="{BB962C8B-B14F-4D97-AF65-F5344CB8AC3E}">
        <p14:creationId xmlns:p14="http://schemas.microsoft.com/office/powerpoint/2010/main" val="42320559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08DA0D-8D6E-7608-B4E0-D1BF3508B8A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ABD2940-F06D-6FDB-B861-4D6B0D531D5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8A71529-306C-7305-49F9-174922DF61E9}"/>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031E040-09AD-1CA2-7A5D-A4448B316015}"/>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16</a:t>
            </a:fld>
            <a:endParaRPr lang="fr-FR">
              <a:solidFill>
                <a:prstClr val="black"/>
              </a:solidFill>
              <a:latin typeface="Calibri" panose="020F0502020204030204"/>
            </a:endParaRPr>
          </a:p>
        </p:txBody>
      </p:sp>
    </p:spTree>
    <p:extLst>
      <p:ext uri="{BB962C8B-B14F-4D97-AF65-F5344CB8AC3E}">
        <p14:creationId xmlns:p14="http://schemas.microsoft.com/office/powerpoint/2010/main" val="2559143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F7D94D-30DD-F1EB-B69E-291640DB212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25699E8-1978-992C-916D-59727521CB2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24552B7-FC9B-5AD3-5616-0B1A33A8D7F2}"/>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B1A12CD-8D6D-4C7D-EE1E-9F8E2AEE5997}"/>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17</a:t>
            </a:fld>
            <a:endParaRPr lang="fr-FR">
              <a:solidFill>
                <a:prstClr val="black"/>
              </a:solidFill>
              <a:latin typeface="Calibri" panose="020F0502020204030204"/>
            </a:endParaRPr>
          </a:p>
        </p:txBody>
      </p:sp>
    </p:spTree>
    <p:extLst>
      <p:ext uri="{BB962C8B-B14F-4D97-AF65-F5344CB8AC3E}">
        <p14:creationId xmlns:p14="http://schemas.microsoft.com/office/powerpoint/2010/main" val="8973551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611AC5-E3E5-72CC-6BF2-6DD1D950FA2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BCB4F5F-9F62-38C3-3D4D-E452503930D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A431434-C985-316B-CF8A-C9E55398792F}"/>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D6234E47-AC13-55B9-5673-AF8EFD429D46}"/>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18</a:t>
            </a:fld>
            <a:endParaRPr lang="fr-FR">
              <a:solidFill>
                <a:prstClr val="black"/>
              </a:solidFill>
              <a:latin typeface="Calibri" panose="020F0502020204030204"/>
            </a:endParaRPr>
          </a:p>
        </p:txBody>
      </p:sp>
    </p:spTree>
    <p:extLst>
      <p:ext uri="{BB962C8B-B14F-4D97-AF65-F5344CB8AC3E}">
        <p14:creationId xmlns:p14="http://schemas.microsoft.com/office/powerpoint/2010/main" val="1055938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11F56B-0CF0-F727-E08B-D277E03BE7B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89D3DC7-3A74-5150-B84B-E4B06D5FBB1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266A9E8-5D65-7111-7C59-37B50CE8242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D58D065-D0ED-FAC0-E770-3FAA342C64AE}"/>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19</a:t>
            </a:fld>
            <a:endParaRPr lang="fr-FR">
              <a:solidFill>
                <a:prstClr val="black"/>
              </a:solidFill>
              <a:latin typeface="Calibri" panose="020F0502020204030204"/>
            </a:endParaRPr>
          </a:p>
        </p:txBody>
      </p:sp>
    </p:spTree>
    <p:extLst>
      <p:ext uri="{BB962C8B-B14F-4D97-AF65-F5344CB8AC3E}">
        <p14:creationId xmlns:p14="http://schemas.microsoft.com/office/powerpoint/2010/main" val="1115272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53FFD-533D-286D-65D4-DF05247CC68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E297A07-82D6-3FF0-50FB-0861323EABD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F246FF9-87EC-13DF-8CAD-9FCEBC945CF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9CF972F-6D2A-236A-2C19-5A8B3D3F5D86}"/>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20</a:t>
            </a:fld>
            <a:endParaRPr lang="fr-FR">
              <a:solidFill>
                <a:prstClr val="black"/>
              </a:solidFill>
              <a:latin typeface="Calibri" panose="020F0502020204030204"/>
            </a:endParaRPr>
          </a:p>
        </p:txBody>
      </p:sp>
    </p:spTree>
    <p:extLst>
      <p:ext uri="{BB962C8B-B14F-4D97-AF65-F5344CB8AC3E}">
        <p14:creationId xmlns:p14="http://schemas.microsoft.com/office/powerpoint/2010/main" val="183445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3</a:t>
            </a:fld>
            <a:endParaRPr lang="fr-FR">
              <a:solidFill>
                <a:prstClr val="black"/>
              </a:solidFill>
              <a:latin typeface="Calibri" panose="020F0502020204030204"/>
            </a:endParaRPr>
          </a:p>
        </p:txBody>
      </p:sp>
    </p:spTree>
    <p:extLst>
      <p:ext uri="{BB962C8B-B14F-4D97-AF65-F5344CB8AC3E}">
        <p14:creationId xmlns:p14="http://schemas.microsoft.com/office/powerpoint/2010/main" val="4229975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8D22DC-9E46-3A69-8C8F-E67FF3A0C6F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23AC81C-9CC4-8AAE-3E13-AA839E098A8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D1FFA61-D146-CBDA-2981-F3054F2A9D7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B11DBC41-BF7E-7553-7ED5-3532DF66B61D}"/>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21</a:t>
            </a:fld>
            <a:endParaRPr lang="fr-FR">
              <a:solidFill>
                <a:prstClr val="black"/>
              </a:solidFill>
              <a:latin typeface="Calibri" panose="020F0502020204030204"/>
            </a:endParaRPr>
          </a:p>
        </p:txBody>
      </p:sp>
    </p:spTree>
    <p:extLst>
      <p:ext uri="{BB962C8B-B14F-4D97-AF65-F5344CB8AC3E}">
        <p14:creationId xmlns:p14="http://schemas.microsoft.com/office/powerpoint/2010/main" val="6263132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C88E9-23A0-A991-0E3A-2E0FCE6670A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D8F382C-9443-AA40-1563-70CECE1EA1E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5EBAF15-B5E3-C3B4-802B-9A3164AA915B}"/>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6D939ACC-324E-D017-7417-E318FF9C0C73}"/>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22</a:t>
            </a:fld>
            <a:endParaRPr lang="fr-FR">
              <a:solidFill>
                <a:prstClr val="black"/>
              </a:solidFill>
              <a:latin typeface="Calibri" panose="020F0502020204030204"/>
            </a:endParaRPr>
          </a:p>
        </p:txBody>
      </p:sp>
    </p:spTree>
    <p:extLst>
      <p:ext uri="{BB962C8B-B14F-4D97-AF65-F5344CB8AC3E}">
        <p14:creationId xmlns:p14="http://schemas.microsoft.com/office/powerpoint/2010/main" val="33816937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03AB8-529B-9F2E-2667-90CA4915F10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A4D314D-671B-2B04-34C0-9A44994D780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2EEEE43-66FE-68A8-BA92-876A9484B52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4B151147-5E52-0497-B01A-3FA2A4C66595}"/>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23</a:t>
            </a:fld>
            <a:endParaRPr lang="fr-FR">
              <a:solidFill>
                <a:prstClr val="black"/>
              </a:solidFill>
              <a:latin typeface="Calibri" panose="020F0502020204030204"/>
            </a:endParaRPr>
          </a:p>
        </p:txBody>
      </p:sp>
    </p:spTree>
    <p:extLst>
      <p:ext uri="{BB962C8B-B14F-4D97-AF65-F5344CB8AC3E}">
        <p14:creationId xmlns:p14="http://schemas.microsoft.com/office/powerpoint/2010/main" val="26702180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0EC14C-747A-CB14-4F5C-49A4886F3F5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37519B7-DEF0-E5B7-D889-451E2061346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2E45EE3-A8D5-B07C-F08E-6C2C0E590281}"/>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6929316-76EB-F635-F443-F49ED5115BC3}"/>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24</a:t>
            </a:fld>
            <a:endParaRPr lang="fr-FR">
              <a:solidFill>
                <a:prstClr val="black"/>
              </a:solidFill>
              <a:latin typeface="Calibri" panose="020F0502020204030204"/>
            </a:endParaRPr>
          </a:p>
        </p:txBody>
      </p:sp>
    </p:spTree>
    <p:extLst>
      <p:ext uri="{BB962C8B-B14F-4D97-AF65-F5344CB8AC3E}">
        <p14:creationId xmlns:p14="http://schemas.microsoft.com/office/powerpoint/2010/main" val="25648371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2EA31-8856-B05E-C584-D41B955627F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EBD80ED-F842-6AEC-2E3E-BDC9C89B57E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F5E7C44-DA4B-9D79-074F-9F443D7F4155}"/>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7026876-4274-456A-8A97-18456DE4E79A}"/>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25</a:t>
            </a:fld>
            <a:endParaRPr lang="fr-FR">
              <a:solidFill>
                <a:prstClr val="black"/>
              </a:solidFill>
              <a:latin typeface="Calibri" panose="020F0502020204030204"/>
            </a:endParaRPr>
          </a:p>
        </p:txBody>
      </p:sp>
    </p:spTree>
    <p:extLst>
      <p:ext uri="{BB962C8B-B14F-4D97-AF65-F5344CB8AC3E}">
        <p14:creationId xmlns:p14="http://schemas.microsoft.com/office/powerpoint/2010/main" val="19359190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48529-BEA7-452E-245C-6B2B355A901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19A0AAB-0C53-DF69-6D12-E1EA5E308BF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37454AF-99FC-2094-E4C8-AEFDCFB47119}"/>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470B999-161C-5093-9EDD-DF7547C7171E}"/>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26</a:t>
            </a:fld>
            <a:endParaRPr lang="fr-FR">
              <a:solidFill>
                <a:prstClr val="black"/>
              </a:solidFill>
              <a:latin typeface="Calibri" panose="020F0502020204030204"/>
            </a:endParaRPr>
          </a:p>
        </p:txBody>
      </p:sp>
    </p:spTree>
    <p:extLst>
      <p:ext uri="{BB962C8B-B14F-4D97-AF65-F5344CB8AC3E}">
        <p14:creationId xmlns:p14="http://schemas.microsoft.com/office/powerpoint/2010/main" val="37475621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C812C-FFAE-34A2-C440-75B3406C4AC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2304E65-115A-7D36-BA60-40AACB6CF6C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9D625BE-A4BC-1008-C400-5866B2ECBE7F}"/>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0F4F185-A9F0-8025-69DB-D721867EB408}"/>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27</a:t>
            </a:fld>
            <a:endParaRPr lang="fr-FR">
              <a:solidFill>
                <a:prstClr val="black"/>
              </a:solidFill>
              <a:latin typeface="Calibri" panose="020F0502020204030204"/>
            </a:endParaRPr>
          </a:p>
        </p:txBody>
      </p:sp>
    </p:spTree>
    <p:extLst>
      <p:ext uri="{BB962C8B-B14F-4D97-AF65-F5344CB8AC3E}">
        <p14:creationId xmlns:p14="http://schemas.microsoft.com/office/powerpoint/2010/main" val="38741901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A1E139-AB8E-FADD-095F-58FC4187A3C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9C71ED8-CB4D-201A-5A98-1313B42247D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E404462-2B90-01C3-5C38-82C23AEFA702}"/>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6EC6298-9B10-9FF4-87F5-BA8C139CEFFC}"/>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28</a:t>
            </a:fld>
            <a:endParaRPr lang="fr-FR">
              <a:solidFill>
                <a:prstClr val="black"/>
              </a:solidFill>
              <a:latin typeface="Calibri" panose="020F0502020204030204"/>
            </a:endParaRPr>
          </a:p>
        </p:txBody>
      </p:sp>
    </p:spTree>
    <p:extLst>
      <p:ext uri="{BB962C8B-B14F-4D97-AF65-F5344CB8AC3E}">
        <p14:creationId xmlns:p14="http://schemas.microsoft.com/office/powerpoint/2010/main" val="3222740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AC5B26-E87B-AAD4-D0DC-0ED7D128624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2C1C5F9-EF4F-6632-AA29-4AC8E562F45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5C6D673-3CDD-3F53-948C-5B7B7309217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6442D1D-8954-06B7-51B5-97D7AA28227C}"/>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29</a:t>
            </a:fld>
            <a:endParaRPr lang="fr-FR">
              <a:solidFill>
                <a:prstClr val="black"/>
              </a:solidFill>
              <a:latin typeface="Calibri" panose="020F0502020204030204"/>
            </a:endParaRPr>
          </a:p>
        </p:txBody>
      </p:sp>
    </p:spTree>
    <p:extLst>
      <p:ext uri="{BB962C8B-B14F-4D97-AF65-F5344CB8AC3E}">
        <p14:creationId xmlns:p14="http://schemas.microsoft.com/office/powerpoint/2010/main" val="3189127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F4AFD-774B-40E4-1ED0-1101E35BC1D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A7DEAD1-6883-6C18-F664-D5195C0933B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CACDE10-FCD3-953C-43E3-AEA01144482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1756E4E-3D6F-AAAA-716D-C30E0F0B44E3}"/>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30</a:t>
            </a:fld>
            <a:endParaRPr lang="fr-FR">
              <a:solidFill>
                <a:prstClr val="black"/>
              </a:solidFill>
              <a:latin typeface="Calibri" panose="020F0502020204030204"/>
            </a:endParaRPr>
          </a:p>
        </p:txBody>
      </p:sp>
    </p:spTree>
    <p:extLst>
      <p:ext uri="{BB962C8B-B14F-4D97-AF65-F5344CB8AC3E}">
        <p14:creationId xmlns:p14="http://schemas.microsoft.com/office/powerpoint/2010/main" val="2072990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4</a:t>
            </a:fld>
            <a:endParaRPr lang="fr-FR">
              <a:solidFill>
                <a:prstClr val="black"/>
              </a:solidFill>
              <a:latin typeface="Calibri" panose="020F0502020204030204"/>
            </a:endParaRPr>
          </a:p>
        </p:txBody>
      </p:sp>
    </p:spTree>
    <p:extLst>
      <p:ext uri="{BB962C8B-B14F-4D97-AF65-F5344CB8AC3E}">
        <p14:creationId xmlns:p14="http://schemas.microsoft.com/office/powerpoint/2010/main" val="36861825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ED3AF-87D7-D8DF-7FFE-55200656E58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15678DA-CA6D-7AE7-DCD8-9D9D453178D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07A0707-E72F-66FC-C8EF-8492A35CAC2E}"/>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9C59A46-BD22-D1A8-B0E7-355F14172B2C}"/>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31</a:t>
            </a:fld>
            <a:endParaRPr lang="fr-FR">
              <a:solidFill>
                <a:prstClr val="black"/>
              </a:solidFill>
              <a:latin typeface="Calibri" panose="020F0502020204030204"/>
            </a:endParaRPr>
          </a:p>
        </p:txBody>
      </p:sp>
    </p:spTree>
    <p:extLst>
      <p:ext uri="{BB962C8B-B14F-4D97-AF65-F5344CB8AC3E}">
        <p14:creationId xmlns:p14="http://schemas.microsoft.com/office/powerpoint/2010/main" val="27112121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2E6968-E956-CD3B-9433-6FA887B6E3E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1909EE2-1EF4-E253-1489-8D03ECCD963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26470FA-5FDD-7C40-573F-D288A56F943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9E0D0CD6-012B-565D-E181-3059BABAE333}"/>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32</a:t>
            </a:fld>
            <a:endParaRPr lang="fr-FR">
              <a:solidFill>
                <a:prstClr val="black"/>
              </a:solidFill>
              <a:latin typeface="Calibri" panose="020F0502020204030204"/>
            </a:endParaRPr>
          </a:p>
        </p:txBody>
      </p:sp>
    </p:spTree>
    <p:extLst>
      <p:ext uri="{BB962C8B-B14F-4D97-AF65-F5344CB8AC3E}">
        <p14:creationId xmlns:p14="http://schemas.microsoft.com/office/powerpoint/2010/main" val="39005640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B79D21-FCD9-BA99-0854-C8FAAE9CEEF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540327C-3277-033C-8D57-5D4599AD659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2E7BD34-9317-BA4E-2897-1909C27D90C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EE9C5C4-D411-739B-8FA5-E9E1CBD67635}"/>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33</a:t>
            </a:fld>
            <a:endParaRPr lang="fr-FR">
              <a:solidFill>
                <a:prstClr val="black"/>
              </a:solidFill>
              <a:latin typeface="Calibri" panose="020F0502020204030204"/>
            </a:endParaRPr>
          </a:p>
        </p:txBody>
      </p:sp>
    </p:spTree>
    <p:extLst>
      <p:ext uri="{BB962C8B-B14F-4D97-AF65-F5344CB8AC3E}">
        <p14:creationId xmlns:p14="http://schemas.microsoft.com/office/powerpoint/2010/main" val="22260915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34</a:t>
            </a:fld>
            <a:endParaRPr lang="fr-FR">
              <a:solidFill>
                <a:prstClr val="black"/>
              </a:solidFill>
              <a:latin typeface="Calibri" panose="020F0502020204030204"/>
            </a:endParaRPr>
          </a:p>
        </p:txBody>
      </p:sp>
    </p:spTree>
    <p:extLst>
      <p:ext uri="{BB962C8B-B14F-4D97-AF65-F5344CB8AC3E}">
        <p14:creationId xmlns:p14="http://schemas.microsoft.com/office/powerpoint/2010/main" val="38168924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35</a:t>
            </a:fld>
            <a:endParaRPr lang="fr-FR">
              <a:solidFill>
                <a:prstClr val="black"/>
              </a:solidFill>
              <a:latin typeface="Calibri" panose="020F0502020204030204"/>
            </a:endParaRPr>
          </a:p>
        </p:txBody>
      </p:sp>
    </p:spTree>
    <p:extLst>
      <p:ext uri="{BB962C8B-B14F-4D97-AF65-F5344CB8AC3E}">
        <p14:creationId xmlns:p14="http://schemas.microsoft.com/office/powerpoint/2010/main" val="8707184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36</a:t>
            </a:fld>
            <a:endParaRPr lang="fr-FR">
              <a:solidFill>
                <a:prstClr val="black"/>
              </a:solidFill>
              <a:latin typeface="Calibri" panose="020F0502020204030204"/>
            </a:endParaRPr>
          </a:p>
        </p:txBody>
      </p:sp>
    </p:spTree>
    <p:extLst>
      <p:ext uri="{BB962C8B-B14F-4D97-AF65-F5344CB8AC3E}">
        <p14:creationId xmlns:p14="http://schemas.microsoft.com/office/powerpoint/2010/main" val="34705863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37</a:t>
            </a:fld>
            <a:endParaRPr lang="fr-FR">
              <a:solidFill>
                <a:prstClr val="black"/>
              </a:solidFill>
              <a:latin typeface="Calibri" panose="020F0502020204030204"/>
            </a:endParaRPr>
          </a:p>
        </p:txBody>
      </p:sp>
    </p:spTree>
    <p:extLst>
      <p:ext uri="{BB962C8B-B14F-4D97-AF65-F5344CB8AC3E}">
        <p14:creationId xmlns:p14="http://schemas.microsoft.com/office/powerpoint/2010/main" val="5823597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38</a:t>
            </a:fld>
            <a:endParaRPr lang="fr-FR">
              <a:solidFill>
                <a:prstClr val="black"/>
              </a:solidFill>
              <a:latin typeface="Calibri" panose="020F0502020204030204"/>
            </a:endParaRPr>
          </a:p>
        </p:txBody>
      </p:sp>
    </p:spTree>
    <p:extLst>
      <p:ext uri="{BB962C8B-B14F-4D97-AF65-F5344CB8AC3E}">
        <p14:creationId xmlns:p14="http://schemas.microsoft.com/office/powerpoint/2010/main" val="18376336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39</a:t>
            </a:fld>
            <a:endParaRPr lang="fr-FR">
              <a:solidFill>
                <a:prstClr val="black"/>
              </a:solidFill>
              <a:latin typeface="Calibri" panose="020F0502020204030204"/>
            </a:endParaRPr>
          </a:p>
        </p:txBody>
      </p:sp>
    </p:spTree>
    <p:extLst>
      <p:ext uri="{BB962C8B-B14F-4D97-AF65-F5344CB8AC3E}">
        <p14:creationId xmlns:p14="http://schemas.microsoft.com/office/powerpoint/2010/main" val="19550093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3C780-41C0-C340-4C3C-2CA114E399C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13C3F3D-32D3-54C5-E8B8-E65D852E906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64E9F48-CDD5-383F-4992-65A3895F4C07}"/>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3529AC77-AFF4-D6E6-8C36-D3B740A4766B}"/>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40</a:t>
            </a:fld>
            <a:endParaRPr lang="fr-FR">
              <a:solidFill>
                <a:prstClr val="black"/>
              </a:solidFill>
              <a:latin typeface="Calibri" panose="020F0502020204030204"/>
            </a:endParaRPr>
          </a:p>
        </p:txBody>
      </p:sp>
    </p:spTree>
    <p:extLst>
      <p:ext uri="{BB962C8B-B14F-4D97-AF65-F5344CB8AC3E}">
        <p14:creationId xmlns:p14="http://schemas.microsoft.com/office/powerpoint/2010/main" val="1286630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5</a:t>
            </a:fld>
            <a:endParaRPr lang="fr-FR">
              <a:solidFill>
                <a:prstClr val="black"/>
              </a:solidFill>
              <a:latin typeface="Calibri" panose="020F0502020204030204"/>
            </a:endParaRPr>
          </a:p>
        </p:txBody>
      </p:sp>
    </p:spTree>
    <p:extLst>
      <p:ext uri="{BB962C8B-B14F-4D97-AF65-F5344CB8AC3E}">
        <p14:creationId xmlns:p14="http://schemas.microsoft.com/office/powerpoint/2010/main" val="427571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8BCEF0-0352-ACC5-9393-A1675FDE1B9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6EBEECE-41F8-AF3B-60C5-D22976F0491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5EF393A-8853-76AF-1DD1-EDAD9113F132}"/>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1ED388A6-6EFD-D4F9-1033-DA52611E3A9D}"/>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41</a:t>
            </a:fld>
            <a:endParaRPr lang="fr-FR">
              <a:solidFill>
                <a:prstClr val="black"/>
              </a:solidFill>
              <a:latin typeface="Calibri" panose="020F0502020204030204"/>
            </a:endParaRPr>
          </a:p>
        </p:txBody>
      </p:sp>
    </p:spTree>
    <p:extLst>
      <p:ext uri="{BB962C8B-B14F-4D97-AF65-F5344CB8AC3E}">
        <p14:creationId xmlns:p14="http://schemas.microsoft.com/office/powerpoint/2010/main" val="10186206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FB48CD-5200-2AD3-A08C-D6C758BF021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4CDD6FB-9E55-06EF-0580-C79198CAFDF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A1EC17D-A241-AF41-FCCC-F01BDFB34469}"/>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0AD28935-DF09-7B47-0981-59D7A488C22E}"/>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42</a:t>
            </a:fld>
            <a:endParaRPr lang="fr-FR">
              <a:solidFill>
                <a:prstClr val="black"/>
              </a:solidFill>
              <a:latin typeface="Calibri" panose="020F0502020204030204"/>
            </a:endParaRPr>
          </a:p>
        </p:txBody>
      </p:sp>
    </p:spTree>
    <p:extLst>
      <p:ext uri="{BB962C8B-B14F-4D97-AF65-F5344CB8AC3E}">
        <p14:creationId xmlns:p14="http://schemas.microsoft.com/office/powerpoint/2010/main" val="35219391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43</a:t>
            </a:fld>
            <a:endParaRPr lang="fr-FR">
              <a:solidFill>
                <a:prstClr val="black"/>
              </a:solidFill>
              <a:latin typeface="Calibri" panose="020F0502020204030204"/>
            </a:endParaRPr>
          </a:p>
        </p:txBody>
      </p:sp>
    </p:spTree>
    <p:extLst>
      <p:ext uri="{BB962C8B-B14F-4D97-AF65-F5344CB8AC3E}">
        <p14:creationId xmlns:p14="http://schemas.microsoft.com/office/powerpoint/2010/main" val="286712218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7E86C-A39F-76A3-C01E-78B8CC4FD42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56D38C2-0251-31E2-452B-8FAE4F944F5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83BA863-7A80-99F1-2A05-918AC2E89903}"/>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D9C77892-0DB5-3A80-3263-F4CA810652BD}"/>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44</a:t>
            </a:fld>
            <a:endParaRPr lang="fr-FR">
              <a:solidFill>
                <a:prstClr val="black"/>
              </a:solidFill>
              <a:latin typeface="Calibri" panose="020F0502020204030204"/>
            </a:endParaRPr>
          </a:p>
        </p:txBody>
      </p:sp>
    </p:spTree>
    <p:extLst>
      <p:ext uri="{BB962C8B-B14F-4D97-AF65-F5344CB8AC3E}">
        <p14:creationId xmlns:p14="http://schemas.microsoft.com/office/powerpoint/2010/main" val="34607798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45</a:t>
            </a:fld>
            <a:endParaRPr lang="fr-FR">
              <a:solidFill>
                <a:prstClr val="black"/>
              </a:solidFill>
              <a:latin typeface="Calibri" panose="020F0502020204030204"/>
            </a:endParaRPr>
          </a:p>
        </p:txBody>
      </p:sp>
    </p:spTree>
    <p:extLst>
      <p:ext uri="{BB962C8B-B14F-4D97-AF65-F5344CB8AC3E}">
        <p14:creationId xmlns:p14="http://schemas.microsoft.com/office/powerpoint/2010/main" val="8676757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AAE181-D478-93F9-687C-ED2563A481E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C1B98C1-C4DF-D75B-67D0-2137FF5F10B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B00EC23-8328-D7E7-9FCC-60126B6ACF73}"/>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892216E8-4B7B-C778-1FAC-E900C17CF29B}"/>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46</a:t>
            </a:fld>
            <a:endParaRPr lang="fr-FR">
              <a:solidFill>
                <a:prstClr val="black"/>
              </a:solidFill>
              <a:latin typeface="Calibri" panose="020F0502020204030204"/>
            </a:endParaRPr>
          </a:p>
        </p:txBody>
      </p:sp>
    </p:spTree>
    <p:extLst>
      <p:ext uri="{BB962C8B-B14F-4D97-AF65-F5344CB8AC3E}">
        <p14:creationId xmlns:p14="http://schemas.microsoft.com/office/powerpoint/2010/main" val="30537034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1772F7-9405-26CF-9AB8-E78AFDEB52C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625C311-0D07-B6DF-9571-7D77697743A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CB81839-958A-0F06-0408-4E5357A3A2A6}"/>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C92E33B3-26DA-4AF5-D282-AC87F4C7C260}"/>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47</a:t>
            </a:fld>
            <a:endParaRPr lang="fr-FR">
              <a:solidFill>
                <a:prstClr val="black"/>
              </a:solidFill>
              <a:latin typeface="Calibri" panose="020F0502020204030204"/>
            </a:endParaRPr>
          </a:p>
        </p:txBody>
      </p:sp>
    </p:spTree>
    <p:extLst>
      <p:ext uri="{BB962C8B-B14F-4D97-AF65-F5344CB8AC3E}">
        <p14:creationId xmlns:p14="http://schemas.microsoft.com/office/powerpoint/2010/main" val="31910072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94F64C-0380-E834-7605-0C3F32D9E55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2520F0C-8C09-E881-E013-F30A3DB7FE4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7DE3D93-8A1D-B7DE-1C98-166BFE30AA7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15A54F5C-0DAF-3580-41A6-0E7C53AF4FBD}"/>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48</a:t>
            </a:fld>
            <a:endParaRPr lang="fr-FR">
              <a:solidFill>
                <a:prstClr val="black"/>
              </a:solidFill>
              <a:latin typeface="Calibri" panose="020F0502020204030204"/>
            </a:endParaRPr>
          </a:p>
        </p:txBody>
      </p:sp>
    </p:spTree>
    <p:extLst>
      <p:ext uri="{BB962C8B-B14F-4D97-AF65-F5344CB8AC3E}">
        <p14:creationId xmlns:p14="http://schemas.microsoft.com/office/powerpoint/2010/main" val="131809125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66C16F-7CEE-16CC-FD80-256D2F5FC28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72645A8-6B87-3E67-A983-369441253BC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29B6B82-AF6D-CBAF-F19A-64738C9CD0B8}"/>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40B6486-4286-CB5A-A553-4F235C907FDA}"/>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49</a:t>
            </a:fld>
            <a:endParaRPr lang="fr-FR">
              <a:solidFill>
                <a:prstClr val="black"/>
              </a:solidFill>
              <a:latin typeface="Calibri" panose="020F0502020204030204"/>
            </a:endParaRPr>
          </a:p>
        </p:txBody>
      </p:sp>
    </p:spTree>
    <p:extLst>
      <p:ext uri="{BB962C8B-B14F-4D97-AF65-F5344CB8AC3E}">
        <p14:creationId xmlns:p14="http://schemas.microsoft.com/office/powerpoint/2010/main" val="33692562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50</a:t>
            </a:fld>
            <a:endParaRPr lang="fr-FR">
              <a:solidFill>
                <a:prstClr val="black"/>
              </a:solidFill>
              <a:latin typeface="Calibri" panose="020F0502020204030204"/>
            </a:endParaRPr>
          </a:p>
        </p:txBody>
      </p:sp>
    </p:spTree>
    <p:extLst>
      <p:ext uri="{BB962C8B-B14F-4D97-AF65-F5344CB8AC3E}">
        <p14:creationId xmlns:p14="http://schemas.microsoft.com/office/powerpoint/2010/main" val="2312981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0205B3-9A6B-DD7C-4D11-1069DFF8C7E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30BBEC5-3A29-2803-2890-1BD577B5E36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DAF579F-8D66-9DE1-6142-F7EA6173996A}"/>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BD7E6AFF-3F29-8D58-8108-494B7D045ADA}"/>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6</a:t>
            </a:fld>
            <a:endParaRPr lang="fr-FR">
              <a:solidFill>
                <a:prstClr val="black"/>
              </a:solidFill>
              <a:latin typeface="Calibri" panose="020F0502020204030204"/>
            </a:endParaRPr>
          </a:p>
        </p:txBody>
      </p:sp>
    </p:spTree>
    <p:extLst>
      <p:ext uri="{BB962C8B-B14F-4D97-AF65-F5344CB8AC3E}">
        <p14:creationId xmlns:p14="http://schemas.microsoft.com/office/powerpoint/2010/main" val="39620742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51</a:t>
            </a:fld>
            <a:endParaRPr lang="fr-FR">
              <a:solidFill>
                <a:prstClr val="black"/>
              </a:solidFill>
              <a:latin typeface="Calibri" panose="020F0502020204030204"/>
            </a:endParaRPr>
          </a:p>
        </p:txBody>
      </p:sp>
    </p:spTree>
    <p:extLst>
      <p:ext uri="{BB962C8B-B14F-4D97-AF65-F5344CB8AC3E}">
        <p14:creationId xmlns:p14="http://schemas.microsoft.com/office/powerpoint/2010/main" val="3489342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52</a:t>
            </a:fld>
            <a:endParaRPr lang="fr-FR">
              <a:solidFill>
                <a:prstClr val="black"/>
              </a:solidFill>
              <a:latin typeface="Calibri" panose="020F0502020204030204"/>
            </a:endParaRPr>
          </a:p>
        </p:txBody>
      </p:sp>
    </p:spTree>
    <p:extLst>
      <p:ext uri="{BB962C8B-B14F-4D97-AF65-F5344CB8AC3E}">
        <p14:creationId xmlns:p14="http://schemas.microsoft.com/office/powerpoint/2010/main" val="252141220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DB5DD8-DA7C-215F-C383-FE6691A18EE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9A97334-2DA6-F7EC-5701-4BAAE51FBB7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EFED73F-12BA-D32A-9C10-4D7AB951A098}"/>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BD8817D7-F417-A9FD-682A-1FB43EFAC9A5}"/>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53</a:t>
            </a:fld>
            <a:endParaRPr lang="fr-FR">
              <a:solidFill>
                <a:prstClr val="black"/>
              </a:solidFill>
              <a:latin typeface="Calibri" panose="020F0502020204030204"/>
            </a:endParaRPr>
          </a:p>
        </p:txBody>
      </p:sp>
    </p:spTree>
    <p:extLst>
      <p:ext uri="{BB962C8B-B14F-4D97-AF65-F5344CB8AC3E}">
        <p14:creationId xmlns:p14="http://schemas.microsoft.com/office/powerpoint/2010/main" val="2467369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DEE6B9-4F5D-071A-B166-F3BF94E3F1B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5AE537A-10EF-46B6-C4F8-2899009C156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3DA37C2-4059-A591-614D-79E94FF911DD}"/>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A251D7AD-35E2-E8DD-7878-61D6BA40D289}"/>
              </a:ext>
            </a:extLst>
          </p:cNvPr>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7</a:t>
            </a:fld>
            <a:endParaRPr lang="fr-FR">
              <a:solidFill>
                <a:prstClr val="black"/>
              </a:solidFill>
              <a:latin typeface="Calibri" panose="020F0502020204030204"/>
            </a:endParaRPr>
          </a:p>
        </p:txBody>
      </p:sp>
    </p:spTree>
    <p:extLst>
      <p:ext uri="{BB962C8B-B14F-4D97-AF65-F5344CB8AC3E}">
        <p14:creationId xmlns:p14="http://schemas.microsoft.com/office/powerpoint/2010/main" val="462392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8</a:t>
            </a:fld>
            <a:endParaRPr lang="fr-FR">
              <a:solidFill>
                <a:prstClr val="black"/>
              </a:solidFill>
              <a:latin typeface="Calibri" panose="020F0502020204030204"/>
            </a:endParaRPr>
          </a:p>
        </p:txBody>
      </p:sp>
    </p:spTree>
    <p:extLst>
      <p:ext uri="{BB962C8B-B14F-4D97-AF65-F5344CB8AC3E}">
        <p14:creationId xmlns:p14="http://schemas.microsoft.com/office/powerpoint/2010/main" val="3902987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9</a:t>
            </a:fld>
            <a:endParaRPr lang="fr-FR">
              <a:solidFill>
                <a:prstClr val="black"/>
              </a:solidFill>
              <a:latin typeface="Calibri" panose="020F0502020204030204"/>
            </a:endParaRPr>
          </a:p>
        </p:txBody>
      </p:sp>
    </p:spTree>
    <p:extLst>
      <p:ext uri="{BB962C8B-B14F-4D97-AF65-F5344CB8AC3E}">
        <p14:creationId xmlns:p14="http://schemas.microsoft.com/office/powerpoint/2010/main" val="3639233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defTabSz="891917">
              <a:defRPr/>
            </a:pPr>
            <a:fld id="{9D89222F-FF7C-4C64-99F9-B4340044E1CD}" type="slidenum">
              <a:rPr lang="fr-FR">
                <a:solidFill>
                  <a:prstClr val="black"/>
                </a:solidFill>
                <a:latin typeface="Calibri" panose="020F0502020204030204"/>
              </a:rPr>
              <a:pPr defTabSz="891917">
                <a:defRPr/>
              </a:pPr>
              <a:t>10</a:t>
            </a:fld>
            <a:endParaRPr lang="fr-FR">
              <a:solidFill>
                <a:prstClr val="black"/>
              </a:solidFill>
              <a:latin typeface="Calibri" panose="020F0502020204030204"/>
            </a:endParaRPr>
          </a:p>
        </p:txBody>
      </p:sp>
    </p:spTree>
    <p:extLst>
      <p:ext uri="{BB962C8B-B14F-4D97-AF65-F5344CB8AC3E}">
        <p14:creationId xmlns:p14="http://schemas.microsoft.com/office/powerpoint/2010/main" val="3044497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6 - 1 Contenu">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5" y="1296000"/>
            <a:ext cx="11193464"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990970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 - Titre + Image">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1868E86E-9E29-4FB2-8A96-70571222C070}"/>
              </a:ext>
            </a:extLst>
          </p:cNvPr>
          <p:cNvSpPr>
            <a:spLocks noGrp="1"/>
          </p:cNvSpPr>
          <p:nvPr>
            <p:ph type="pic" sz="quarter" idx="15" hasCustomPrompt="1"/>
          </p:nvPr>
        </p:nvSpPr>
        <p:spPr>
          <a:xfrm>
            <a:off x="8766313" y="157267"/>
            <a:ext cx="3133863" cy="1112907"/>
          </a:xfrm>
          <a:noFill/>
        </p:spPr>
        <p:txBody>
          <a:bodyPr/>
          <a:lstStyle>
            <a:lvl1pPr>
              <a:defRPr/>
            </a:lvl1pPr>
          </a:lstStyle>
          <a:p>
            <a:r>
              <a:rPr lang="fr-FR"/>
              <a:t>Logo de la collectivité porteuse du projet</a:t>
            </a:r>
          </a:p>
        </p:txBody>
      </p:sp>
      <p:sp>
        <p:nvSpPr>
          <p:cNvPr id="2" name="Titre 1"/>
          <p:cNvSpPr>
            <a:spLocks noGrp="1"/>
          </p:cNvSpPr>
          <p:nvPr>
            <p:ph type="ctrTitle"/>
          </p:nvPr>
        </p:nvSpPr>
        <p:spPr>
          <a:xfrm>
            <a:off x="435910" y="3171232"/>
            <a:ext cx="11464266" cy="1052367"/>
          </a:xfrm>
          <a:prstGeom prst="rect">
            <a:avLst/>
          </a:prstGeom>
        </p:spPr>
        <p:txBody>
          <a:bodyPr anchor="b"/>
          <a:lstStyle>
            <a:lvl1pPr algn="l">
              <a:defRPr sz="3600" b="1">
                <a:solidFill>
                  <a:schemeClr val="tx2"/>
                </a:solidFill>
              </a:defRPr>
            </a:lvl1pPr>
          </a:lstStyle>
          <a:p>
            <a:r>
              <a:rPr lang="fr-FR"/>
              <a:t>Cliquez et modifiez le titre</a:t>
            </a:r>
          </a:p>
        </p:txBody>
      </p:sp>
      <p:sp>
        <p:nvSpPr>
          <p:cNvPr id="3" name="Sous-titre 2"/>
          <p:cNvSpPr>
            <a:spLocks noGrp="1"/>
          </p:cNvSpPr>
          <p:nvPr>
            <p:ph type="subTitle" idx="1" hasCustomPrompt="1"/>
          </p:nvPr>
        </p:nvSpPr>
        <p:spPr>
          <a:xfrm>
            <a:off x="435908" y="4564063"/>
            <a:ext cx="11464266" cy="870744"/>
          </a:xfrm>
        </p:spPr>
        <p:txBody>
          <a:bodyPr anchor="t"/>
          <a:lstStyle>
            <a:lvl1pPr marL="0" indent="0" algn="l">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Nom et code CL de la collectivité porteuse du projet</a:t>
            </a:r>
          </a:p>
        </p:txBody>
      </p:sp>
      <p:sp>
        <p:nvSpPr>
          <p:cNvPr id="4" name="Espace réservé de la date 3"/>
          <p:cNvSpPr>
            <a:spLocks noGrp="1"/>
          </p:cNvSpPr>
          <p:nvPr>
            <p:ph type="dt" sz="half" idx="10"/>
          </p:nvPr>
        </p:nvSpPr>
        <p:spPr>
          <a:xfrm>
            <a:off x="448389" y="348596"/>
            <a:ext cx="2743200" cy="365125"/>
          </a:xfrm>
          <a:prstGeom prst="rect">
            <a:avLst/>
          </a:prstGeom>
        </p:spPr>
        <p:txBody>
          <a:bodyPr/>
          <a:lstStyle>
            <a:lvl1pPr algn="l">
              <a:defRPr sz="1050">
                <a:solidFill>
                  <a:schemeClr val="tx1"/>
                </a:solidFill>
              </a:defRPr>
            </a:lvl1pPr>
          </a:lstStyle>
          <a:p>
            <a:endParaRPr lang="fr-FR"/>
          </a:p>
        </p:txBody>
      </p:sp>
      <p:sp>
        <p:nvSpPr>
          <p:cNvPr id="8" name="Rectangle 7">
            <a:extLst>
              <a:ext uri="{FF2B5EF4-FFF2-40B4-BE49-F238E27FC236}">
                <a16:creationId xmlns:a16="http://schemas.microsoft.com/office/drawing/2014/main" id="{548693EC-BF11-40F5-956C-12539BA2E898}"/>
              </a:ext>
            </a:extLst>
          </p:cNvPr>
          <p:cNvSpPr/>
          <p:nvPr userDrawn="1"/>
        </p:nvSpPr>
        <p:spPr>
          <a:xfrm>
            <a:off x="0" y="844520"/>
            <a:ext cx="1555531" cy="496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a:extLst>
              <a:ext uri="{FF2B5EF4-FFF2-40B4-BE49-F238E27FC236}">
                <a16:creationId xmlns:a16="http://schemas.microsoft.com/office/drawing/2014/main" id="{02847635-8DD4-4F27-A179-A01A52E7ED2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40958" y="320224"/>
            <a:ext cx="1474946" cy="680751"/>
          </a:xfrm>
          <a:prstGeom prst="rect">
            <a:avLst/>
          </a:prstGeom>
        </p:spPr>
      </p:pic>
      <p:sp>
        <p:nvSpPr>
          <p:cNvPr id="12" name="Rectangle 11">
            <a:extLst>
              <a:ext uri="{FF2B5EF4-FFF2-40B4-BE49-F238E27FC236}">
                <a16:creationId xmlns:a16="http://schemas.microsoft.com/office/drawing/2014/main" id="{D46716F8-C321-4F37-A55E-77E01CF0952E}"/>
              </a:ext>
            </a:extLst>
          </p:cNvPr>
          <p:cNvSpPr/>
          <p:nvPr userDrawn="1"/>
        </p:nvSpPr>
        <p:spPr>
          <a:xfrm>
            <a:off x="540958" y="4239234"/>
            <a:ext cx="669393" cy="605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
        <p:nvSpPr>
          <p:cNvPr id="10" name="Espace réservé du pied de page 4">
            <a:extLst>
              <a:ext uri="{FF2B5EF4-FFF2-40B4-BE49-F238E27FC236}">
                <a16:creationId xmlns:a16="http://schemas.microsoft.com/office/drawing/2014/main" id="{669DBC0B-57BF-43AF-AF5D-755DE77CEA4C}"/>
              </a:ext>
            </a:extLst>
          </p:cNvPr>
          <p:cNvSpPr>
            <a:spLocks noGrp="1"/>
          </p:cNvSpPr>
          <p:nvPr>
            <p:ph type="ftr" sz="quarter" idx="3"/>
          </p:nvPr>
        </p:nvSpPr>
        <p:spPr>
          <a:xfrm>
            <a:off x="728961" y="6292850"/>
            <a:ext cx="10235526" cy="370129"/>
          </a:xfrm>
          <a:prstGeom prst="rect">
            <a:avLst/>
          </a:prstGeom>
        </p:spPr>
        <p:txBody>
          <a:bodyPr vert="horz" lIns="0" tIns="0" rIns="0" bIns="0" rtlCol="0" anchor="ctr"/>
          <a:lstStyle>
            <a:lvl1pPr algn="l">
              <a:defRPr sz="1000">
                <a:solidFill>
                  <a:schemeClr val="tx1"/>
                </a:solidFill>
              </a:defRPr>
            </a:lvl1pPr>
          </a:lstStyle>
          <a:p>
            <a:r>
              <a:rPr lang="fr-FR"/>
              <a:t>Citeo | Février 2026 | Dossier de candidature de l'AMI Réemploi pour les collectivités</a:t>
            </a:r>
          </a:p>
        </p:txBody>
      </p:sp>
      <p:sp>
        <p:nvSpPr>
          <p:cNvPr id="11" name="Espace réservé du numéro de diapositive 5">
            <a:extLst>
              <a:ext uri="{FF2B5EF4-FFF2-40B4-BE49-F238E27FC236}">
                <a16:creationId xmlns:a16="http://schemas.microsoft.com/office/drawing/2014/main" id="{E1186E8F-A752-4A92-B068-8385D8840EEA}"/>
              </a:ext>
            </a:extLst>
          </p:cNvPr>
          <p:cNvSpPr>
            <a:spLocks noGrp="1"/>
          </p:cNvSpPr>
          <p:nvPr>
            <p:ph type="sldNum" sz="quarter" idx="4"/>
          </p:nvPr>
        </p:nvSpPr>
        <p:spPr>
          <a:xfrm>
            <a:off x="11022676" y="6292850"/>
            <a:ext cx="718474" cy="365125"/>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spTree>
    <p:extLst>
      <p:ext uri="{BB962C8B-B14F-4D97-AF65-F5344CB8AC3E}">
        <p14:creationId xmlns:p14="http://schemas.microsoft.com/office/powerpoint/2010/main" val="98893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6 - 1 Contenu">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5" y="1296000"/>
            <a:ext cx="11193464"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9909706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47675" y="194598"/>
            <a:ext cx="11193463" cy="810031"/>
          </a:xfrm>
          <a:prstGeom prst="rect">
            <a:avLst/>
          </a:prstGeom>
        </p:spPr>
        <p:txBody>
          <a:bodyPr vert="horz" lIns="91440" tIns="45720" rIns="91440" bIns="45720" rtlCol="0" anchor="ctr">
            <a:noAutofit/>
          </a:bodyPr>
          <a:lstStyle/>
          <a:p>
            <a:r>
              <a:rPr lang="fr-FR"/>
              <a:t>Cliquez et modifiez le titre</a:t>
            </a:r>
          </a:p>
        </p:txBody>
      </p:sp>
      <p:sp>
        <p:nvSpPr>
          <p:cNvPr id="3" name="Espace réservé du texte 2"/>
          <p:cNvSpPr>
            <a:spLocks noGrp="1"/>
          </p:cNvSpPr>
          <p:nvPr>
            <p:ph type="body" idx="1"/>
          </p:nvPr>
        </p:nvSpPr>
        <p:spPr>
          <a:xfrm>
            <a:off x="447675" y="1296001"/>
            <a:ext cx="11193463" cy="47619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3"/>
          </p:nvPr>
        </p:nvSpPr>
        <p:spPr>
          <a:xfrm>
            <a:off x="728961" y="6292849"/>
            <a:ext cx="10235526" cy="370129"/>
          </a:xfrm>
          <a:prstGeom prst="rect">
            <a:avLst/>
          </a:prstGeom>
        </p:spPr>
        <p:txBody>
          <a:bodyPr vert="horz" lIns="0" tIns="0" rIns="0" bIns="0" rtlCol="0" anchor="ctr"/>
          <a:lstStyle>
            <a:lvl1pPr algn="l">
              <a:defRPr sz="1000">
                <a:solidFill>
                  <a:schemeClr val="tx1"/>
                </a:solidFill>
              </a:defRPr>
            </a:lvl1pPr>
          </a:lstStyle>
          <a:p>
            <a:r>
              <a:rPr lang="fr-FR"/>
              <a:t>Citeo | Février 2026 | Dossier de candidature de l'AMI Réemploi pour les collectivités</a:t>
            </a:r>
          </a:p>
        </p:txBody>
      </p:sp>
      <p:sp>
        <p:nvSpPr>
          <p:cNvPr id="6" name="Espace réservé du numéro de diapositive 5"/>
          <p:cNvSpPr>
            <a:spLocks noGrp="1"/>
          </p:cNvSpPr>
          <p:nvPr>
            <p:ph type="sldNum" sz="quarter" idx="4"/>
          </p:nvPr>
        </p:nvSpPr>
        <p:spPr>
          <a:xfrm>
            <a:off x="11022676" y="6292849"/>
            <a:ext cx="718474" cy="370800"/>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pic>
        <p:nvPicPr>
          <p:cNvPr id="9" name="Image 8">
            <a:extLst>
              <a:ext uri="{FF2B5EF4-FFF2-40B4-BE49-F238E27FC236}">
                <a16:creationId xmlns:a16="http://schemas.microsoft.com/office/drawing/2014/main" id="{BD08578B-BB6B-4FFF-BE36-9AB83E93121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1806" y="6404787"/>
            <a:ext cx="126264" cy="149476"/>
          </a:xfrm>
          <a:prstGeom prst="rect">
            <a:avLst/>
          </a:prstGeom>
        </p:spPr>
      </p:pic>
      <p:sp>
        <p:nvSpPr>
          <p:cNvPr id="7" name="Rectangle 6">
            <a:extLst>
              <a:ext uri="{FF2B5EF4-FFF2-40B4-BE49-F238E27FC236}">
                <a16:creationId xmlns:a16="http://schemas.microsoft.com/office/drawing/2014/main" id="{5765A5EF-CA17-411F-AE84-240F7218C99E}"/>
              </a:ext>
            </a:extLst>
          </p:cNvPr>
          <p:cNvSpPr/>
          <p:nvPr userDrawn="1"/>
        </p:nvSpPr>
        <p:spPr>
          <a:xfrm>
            <a:off x="540958" y="975619"/>
            <a:ext cx="669393" cy="605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2431217435"/>
      </p:ext>
    </p:extLst>
  </p:cSld>
  <p:clrMap bg1="lt1" tx1="dk1" bg2="lt2" tx2="dk2" accent1="accent1" accent2="accent2" accent3="accent3" accent4="accent4" accent5="accent5" accent6="accent6" hlink="hlink" folHlink="folHlink"/>
  <p:sldLayoutIdLst>
    <p:sldLayoutId id="2147484240" r:id="rId1"/>
    <p:sldLayoutId id="2147484236" r:id="rId2"/>
  </p:sldLayoutIdLst>
  <p:hf hdr="0" dt="0"/>
  <p:txStyles>
    <p:titleStyle>
      <a:lvl1pPr algn="l" defTabSz="914400" rtl="0" eaLnBrk="1" latinLnBrk="0" hangingPunct="1">
        <a:lnSpc>
          <a:spcPct val="80000"/>
        </a:lnSpc>
        <a:spcBef>
          <a:spcPct val="0"/>
        </a:spcBef>
        <a:buNone/>
        <a:defRPr sz="2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914400" rtl="0" eaLnBrk="1" latinLnBrk="0" hangingPunct="1">
        <a:lnSpc>
          <a:spcPct val="90000"/>
        </a:lnSpc>
        <a:spcBef>
          <a:spcPts val="1000"/>
        </a:spcBef>
        <a:buFont typeface="Arial"/>
        <a:buNone/>
        <a:defRPr sz="1600" kern="1200">
          <a:solidFill>
            <a:schemeClr val="tx1"/>
          </a:solidFill>
          <a:latin typeface="+mn-lt"/>
          <a:ea typeface="+mn-ea"/>
          <a:cs typeface="+mn-cs"/>
        </a:defRPr>
      </a:lvl1pPr>
      <a:lvl2pPr marL="179388" indent="-171450" algn="l" defTabSz="914400" rtl="0" eaLnBrk="1" latinLnBrk="0" hangingPunct="1">
        <a:lnSpc>
          <a:spcPct val="90000"/>
        </a:lnSpc>
        <a:spcBef>
          <a:spcPts val="500"/>
        </a:spcBef>
        <a:buFont typeface="Arial" panose="020B0604020202020204" pitchFamily="34" charset="0"/>
        <a:buChar char="•"/>
        <a:tabLst/>
        <a:defRPr sz="1600" kern="1200">
          <a:solidFill>
            <a:schemeClr val="tx1"/>
          </a:solidFill>
          <a:latin typeface="+mn-lt"/>
          <a:ea typeface="+mn-ea"/>
          <a:cs typeface="+mn-cs"/>
        </a:defRPr>
      </a:lvl2pPr>
      <a:lvl3pPr marL="357188" indent="-177800" algn="l" defTabSz="914400" rtl="0" eaLnBrk="1" latinLnBrk="0" hangingPunct="1">
        <a:lnSpc>
          <a:spcPct val="90000"/>
        </a:lnSpc>
        <a:spcBef>
          <a:spcPts val="500"/>
        </a:spcBef>
        <a:buFont typeface="Arial" panose="020B0604020202020204" pitchFamily="34" charset="0"/>
        <a:buChar char="•"/>
        <a:tabLst/>
        <a:defRPr sz="1400" kern="1200">
          <a:solidFill>
            <a:schemeClr val="tx1"/>
          </a:solidFill>
          <a:latin typeface="+mn-lt"/>
          <a:ea typeface="+mn-ea"/>
          <a:cs typeface="+mn-cs"/>
        </a:defRPr>
      </a:lvl3pPr>
      <a:lvl4pPr marL="536575" indent="-179388"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4pPr>
      <a:lvl5pPr marL="714375" indent="-177800"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5pPr>
      <a:lvl6pPr marL="714375" indent="-1778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6pPr>
      <a:lvl7pPr marL="987425" indent="-27305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7333">
          <p15:clr>
            <a:srgbClr val="F26B43"/>
          </p15:clr>
        </p15:guide>
        <p15:guide id="4" orient="horz" pos="414">
          <p15:clr>
            <a:srgbClr val="F26B43"/>
          </p15:clr>
        </p15:guide>
        <p15:guide id="5" orient="horz" pos="3816">
          <p15:clr>
            <a:srgbClr val="F26B43"/>
          </p15:clr>
        </p15:guide>
        <p15:guide id="6" orient="horz" pos="84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47675" y="194598"/>
            <a:ext cx="11193463" cy="810031"/>
          </a:xfrm>
          <a:prstGeom prst="rect">
            <a:avLst/>
          </a:prstGeom>
        </p:spPr>
        <p:txBody>
          <a:bodyPr vert="horz" lIns="91440" tIns="45720" rIns="91440" bIns="45720" rtlCol="0" anchor="ctr">
            <a:noAutofit/>
          </a:bodyPr>
          <a:lstStyle/>
          <a:p>
            <a:r>
              <a:rPr lang="fr-FR"/>
              <a:t>Cliquez et modifiez le titre</a:t>
            </a:r>
          </a:p>
        </p:txBody>
      </p:sp>
      <p:sp>
        <p:nvSpPr>
          <p:cNvPr id="3" name="Espace réservé du texte 2"/>
          <p:cNvSpPr>
            <a:spLocks noGrp="1"/>
          </p:cNvSpPr>
          <p:nvPr>
            <p:ph type="body" idx="1"/>
          </p:nvPr>
        </p:nvSpPr>
        <p:spPr>
          <a:xfrm>
            <a:off x="447675" y="1296001"/>
            <a:ext cx="11193463" cy="47619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3"/>
          </p:nvPr>
        </p:nvSpPr>
        <p:spPr>
          <a:xfrm>
            <a:off x="728961" y="6292849"/>
            <a:ext cx="10235526" cy="370129"/>
          </a:xfrm>
          <a:prstGeom prst="rect">
            <a:avLst/>
          </a:prstGeom>
        </p:spPr>
        <p:txBody>
          <a:bodyPr vert="horz" lIns="0" tIns="0" rIns="0" bIns="0" rtlCol="0" anchor="ctr"/>
          <a:lstStyle>
            <a:lvl1pPr algn="l">
              <a:defRPr sz="1000">
                <a:solidFill>
                  <a:schemeClr val="tx1"/>
                </a:solidFill>
              </a:defRPr>
            </a:lvl1pPr>
          </a:lstStyle>
          <a:p>
            <a:r>
              <a:rPr lang="fr-FR"/>
              <a:t>Citeo | Février 2026 | Dossier de candidature de l'AMI Réemploi pour les collectivités</a:t>
            </a:r>
          </a:p>
        </p:txBody>
      </p:sp>
      <p:sp>
        <p:nvSpPr>
          <p:cNvPr id="6" name="Espace réservé du numéro de diapositive 5"/>
          <p:cNvSpPr>
            <a:spLocks noGrp="1"/>
          </p:cNvSpPr>
          <p:nvPr>
            <p:ph type="sldNum" sz="quarter" idx="4"/>
          </p:nvPr>
        </p:nvSpPr>
        <p:spPr>
          <a:xfrm>
            <a:off x="11022676" y="6292849"/>
            <a:ext cx="718474" cy="370800"/>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pic>
        <p:nvPicPr>
          <p:cNvPr id="9" name="Image 8">
            <a:extLst>
              <a:ext uri="{FF2B5EF4-FFF2-40B4-BE49-F238E27FC236}">
                <a16:creationId xmlns:a16="http://schemas.microsoft.com/office/drawing/2014/main" id="{BD08578B-BB6B-4FFF-BE36-9AB83E93121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1806" y="6404787"/>
            <a:ext cx="126264" cy="149476"/>
          </a:xfrm>
          <a:prstGeom prst="rect">
            <a:avLst/>
          </a:prstGeom>
        </p:spPr>
      </p:pic>
      <p:sp>
        <p:nvSpPr>
          <p:cNvPr id="7" name="Rectangle 6">
            <a:extLst>
              <a:ext uri="{FF2B5EF4-FFF2-40B4-BE49-F238E27FC236}">
                <a16:creationId xmlns:a16="http://schemas.microsoft.com/office/drawing/2014/main" id="{5765A5EF-CA17-411F-AE84-240F7218C99E}"/>
              </a:ext>
            </a:extLst>
          </p:cNvPr>
          <p:cNvSpPr/>
          <p:nvPr userDrawn="1"/>
        </p:nvSpPr>
        <p:spPr>
          <a:xfrm>
            <a:off x="540958" y="975619"/>
            <a:ext cx="669393" cy="605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2431217435"/>
      </p:ext>
    </p:extLst>
  </p:cSld>
  <p:clrMap bg1="lt1" tx1="dk1" bg2="lt2" tx2="dk2" accent1="accent1" accent2="accent2" accent3="accent3" accent4="accent4" accent5="accent5" accent6="accent6" hlink="hlink" folHlink="folHlink"/>
  <p:sldLayoutIdLst>
    <p:sldLayoutId id="2147485530" r:id="rId1"/>
  </p:sldLayoutIdLst>
  <p:hf hdr="0" dt="0"/>
  <p:txStyles>
    <p:titleStyle>
      <a:lvl1pPr algn="l" defTabSz="914400" rtl="0" eaLnBrk="1" latinLnBrk="0" hangingPunct="1">
        <a:lnSpc>
          <a:spcPct val="80000"/>
        </a:lnSpc>
        <a:spcBef>
          <a:spcPct val="0"/>
        </a:spcBef>
        <a:buNone/>
        <a:defRPr sz="2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914400" rtl="0" eaLnBrk="1" latinLnBrk="0" hangingPunct="1">
        <a:lnSpc>
          <a:spcPct val="90000"/>
        </a:lnSpc>
        <a:spcBef>
          <a:spcPts val="1000"/>
        </a:spcBef>
        <a:buFont typeface="Arial"/>
        <a:buNone/>
        <a:defRPr sz="1600" kern="1200">
          <a:solidFill>
            <a:schemeClr val="tx1"/>
          </a:solidFill>
          <a:latin typeface="+mn-lt"/>
          <a:ea typeface="+mn-ea"/>
          <a:cs typeface="+mn-cs"/>
        </a:defRPr>
      </a:lvl1pPr>
      <a:lvl2pPr marL="179388" indent="-171450" algn="l" defTabSz="914400" rtl="0" eaLnBrk="1" latinLnBrk="0" hangingPunct="1">
        <a:lnSpc>
          <a:spcPct val="90000"/>
        </a:lnSpc>
        <a:spcBef>
          <a:spcPts val="500"/>
        </a:spcBef>
        <a:buFont typeface="Arial" panose="020B0604020202020204" pitchFamily="34" charset="0"/>
        <a:buChar char="•"/>
        <a:tabLst/>
        <a:defRPr sz="1600" kern="1200">
          <a:solidFill>
            <a:schemeClr val="tx1"/>
          </a:solidFill>
          <a:latin typeface="+mn-lt"/>
          <a:ea typeface="+mn-ea"/>
          <a:cs typeface="+mn-cs"/>
        </a:defRPr>
      </a:lvl2pPr>
      <a:lvl3pPr marL="357188" indent="-177800" algn="l" defTabSz="914400" rtl="0" eaLnBrk="1" latinLnBrk="0" hangingPunct="1">
        <a:lnSpc>
          <a:spcPct val="90000"/>
        </a:lnSpc>
        <a:spcBef>
          <a:spcPts val="500"/>
        </a:spcBef>
        <a:buFont typeface="Arial" panose="020B0604020202020204" pitchFamily="34" charset="0"/>
        <a:buChar char="•"/>
        <a:tabLst/>
        <a:defRPr sz="1400" kern="1200">
          <a:solidFill>
            <a:schemeClr val="tx1"/>
          </a:solidFill>
          <a:latin typeface="+mn-lt"/>
          <a:ea typeface="+mn-ea"/>
          <a:cs typeface="+mn-cs"/>
        </a:defRPr>
      </a:lvl3pPr>
      <a:lvl4pPr marL="536575" indent="-179388"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4pPr>
      <a:lvl5pPr marL="714375" indent="-177800"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5pPr>
      <a:lvl6pPr marL="714375" indent="-1778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6pPr>
      <a:lvl7pPr marL="987425" indent="-27305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7333">
          <p15:clr>
            <a:srgbClr val="F26B43"/>
          </p15:clr>
        </p15:guide>
        <p15:guide id="4" orient="horz" pos="414">
          <p15:clr>
            <a:srgbClr val="F26B43"/>
          </p15:clr>
        </p15:guide>
        <p15:guide id="5" orient="horz" pos="3816">
          <p15:clr>
            <a:srgbClr val="F26B43"/>
          </p15:clr>
        </p15:guide>
        <p15:guide id="6" orient="horz" pos="84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slide" Target="slide46.xml"/><Relationship Id="rId2" Type="http://schemas.openxmlformats.org/officeDocument/2006/relationships/slideLayout" Target="../slideLayouts/slideLayout1.xml"/><Relationship Id="rId1" Type="http://schemas.openxmlformats.org/officeDocument/2006/relationships/tags" Target="../tags/tag9.xml"/><Relationship Id="rId6" Type="http://schemas.openxmlformats.org/officeDocument/2006/relationships/image" Target="../media/image4.png"/><Relationship Id="rId5" Type="http://schemas.openxmlformats.org/officeDocument/2006/relationships/hyperlink" Target="https://894795896-files.gitbook.io/~/files/v0/b/gitbook-x-prod.appspot.com/o/spaces%2F-MSCF7Mdc8yfeIjMxMZr%2Fuploads%2FKxeuSoV0AsK8y00j2ZIu%2F20241024_livrable%20Plastiques.pdf?alt=media&amp;token=e0f709f6-2c28-4d54-b4e5-1166002d95a2" TargetMode="External"/><Relationship Id="rId4" Type="http://schemas.openxmlformats.org/officeDocument/2006/relationships/hyperlink" Target="https://www.citeo.com/telecharger-le-guide-du-reemploi"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slide" Target="slide47.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4.png"/><Relationship Id="rId5" Type="http://schemas.openxmlformats.org/officeDocument/2006/relationships/hyperlink" Target="https://894795896-files.gitbook.io/~/files/v0/b/gitbook-x-prod.appspot.com/o/spaces%2F-MSCF7Mdc8yfeIjMxMZr%2Fuploads%2FKxeuSoV0AsK8y00j2ZIu%2F20241024_livrable%20Plastiques.pdf?alt=media&amp;token=e0f709f6-2c28-4d54-b4e5-1166002d95a2" TargetMode="External"/><Relationship Id="rId4" Type="http://schemas.openxmlformats.org/officeDocument/2006/relationships/hyperlink" Target="https://www.citeo.com/telecharger-le-guide-du-reemploi" TargetMode="Externa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slide" Target="slide48.xml"/><Relationship Id="rId2" Type="http://schemas.openxmlformats.org/officeDocument/2006/relationships/slideLayout" Target="../slideLayouts/slideLayout1.xml"/><Relationship Id="rId1" Type="http://schemas.openxmlformats.org/officeDocument/2006/relationships/tags" Target="../tags/tag13.xml"/><Relationship Id="rId6" Type="http://schemas.openxmlformats.org/officeDocument/2006/relationships/image" Target="../media/image4.png"/><Relationship Id="rId5" Type="http://schemas.openxmlformats.org/officeDocument/2006/relationships/hyperlink" Target="https://894795896-files.gitbook.io/~/files/v0/b/gitbook-x-prod.appspot.com/o/spaces%2F-MSCF7Mdc8yfeIjMxMZr%2Fuploads%2FKxeuSoV0AsK8y00j2ZIu%2F20241024_livrable%20Plastiques.pdf?alt=media&amp;token=e0f709f6-2c28-4d54-b4e5-1166002d95a2" TargetMode="External"/><Relationship Id="rId4" Type="http://schemas.openxmlformats.org/officeDocument/2006/relationships/hyperlink" Target="https://www.citeo.com/telecharger-le-guide-du-reemploi" TargetMode="Externa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slide" Target="slide4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slide" Target="slide46.xml"/><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4.png"/><Relationship Id="rId5" Type="http://schemas.openxmlformats.org/officeDocument/2006/relationships/hyperlink" Target="https://894795896-files.gitbook.io/~/files/v0/b/gitbook-x-prod.appspot.com/o/spaces%2F-MSCF7Mdc8yfeIjMxMZr%2Fuploads%2FKxeuSoV0AsK8y00j2ZIu%2F20241024_livrable%20Plastiques.pdf?alt=media&amp;token=e0f709f6-2c28-4d54-b4e5-1166002d95a2" TargetMode="External"/><Relationship Id="rId4" Type="http://schemas.openxmlformats.org/officeDocument/2006/relationships/hyperlink" Target="https://www.citeo.com/telecharger-le-guide-du-reemploi" TargetMode="Externa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38.xml"/><Relationship Id="rId3" Type="http://schemas.openxmlformats.org/officeDocument/2006/relationships/notesSlide" Target="../notesSlides/notesSlide1.xml"/><Relationship Id="rId7" Type="http://schemas.openxmlformats.org/officeDocument/2006/relationships/slide" Target="slide10.xml"/><Relationship Id="rId12" Type="http://schemas.openxmlformats.org/officeDocument/2006/relationships/slide" Target="slide36.xml"/><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slide" Target="slide8.xml"/><Relationship Id="rId11" Type="http://schemas.openxmlformats.org/officeDocument/2006/relationships/slide" Target="slide37.xml"/><Relationship Id="rId5" Type="http://schemas.openxmlformats.org/officeDocument/2006/relationships/slide" Target="slide4.xml"/><Relationship Id="rId10" Type="http://schemas.openxmlformats.org/officeDocument/2006/relationships/slide" Target="slide34.xml"/><Relationship Id="rId4" Type="http://schemas.openxmlformats.org/officeDocument/2006/relationships/slide" Target="slide3.xml"/><Relationship Id="rId9" Type="http://schemas.openxmlformats.org/officeDocument/2006/relationships/slide" Target="slide26.xml"/><Relationship Id="rId1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slide" Target="slide47.xml"/><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image" Target="../media/image4.png"/><Relationship Id="rId5" Type="http://schemas.openxmlformats.org/officeDocument/2006/relationships/hyperlink" Target="https://894795896-files.gitbook.io/~/files/v0/b/gitbook-x-prod.appspot.com/o/spaces%2F-MSCF7Mdc8yfeIjMxMZr%2Fuploads%2FKxeuSoV0AsK8y00j2ZIu%2F20241024_livrable%20Plastiques.pdf?alt=media&amp;token=e0f709f6-2c28-4d54-b4e5-1166002d95a2" TargetMode="External"/><Relationship Id="rId4" Type="http://schemas.openxmlformats.org/officeDocument/2006/relationships/hyperlink" Target="https://www.citeo.com/telecharger-le-guide-du-reemploi" TargetMode="Externa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slide" Target="slide48.xml"/><Relationship Id="rId2" Type="http://schemas.openxmlformats.org/officeDocument/2006/relationships/slideLayout" Target="../slideLayouts/slideLayout1.xml"/><Relationship Id="rId1" Type="http://schemas.openxmlformats.org/officeDocument/2006/relationships/tags" Target="../tags/tag21.xml"/><Relationship Id="rId6" Type="http://schemas.openxmlformats.org/officeDocument/2006/relationships/image" Target="../media/image4.png"/><Relationship Id="rId5" Type="http://schemas.openxmlformats.org/officeDocument/2006/relationships/hyperlink" Target="https://894795896-files.gitbook.io/~/files/v0/b/gitbook-x-prod.appspot.com/o/spaces%2F-MSCF7Mdc8yfeIjMxMZr%2Fuploads%2FKxeuSoV0AsK8y00j2ZIu%2F20241024_livrable%20Plastiques.pdf?alt=media&amp;token=e0f709f6-2c28-4d54-b4e5-1166002d95a2" TargetMode="External"/><Relationship Id="rId4" Type="http://schemas.openxmlformats.org/officeDocument/2006/relationships/hyperlink" Target="https://www.citeo.com/telecharger-le-guide-du-reemploi" TargetMode="Externa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slide" Target="slide4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slide" Target="slide46.xml"/><Relationship Id="rId2" Type="http://schemas.openxmlformats.org/officeDocument/2006/relationships/slideLayout" Target="../slideLayouts/slideLayout1.xml"/><Relationship Id="rId1" Type="http://schemas.openxmlformats.org/officeDocument/2006/relationships/tags" Target="../tags/tag25.xml"/><Relationship Id="rId6" Type="http://schemas.openxmlformats.org/officeDocument/2006/relationships/image" Target="../media/image4.png"/><Relationship Id="rId5" Type="http://schemas.openxmlformats.org/officeDocument/2006/relationships/hyperlink" Target="https://894795896-files.gitbook.io/~/files/v0/b/gitbook-x-prod.appspot.com/o/spaces%2F-MSCF7Mdc8yfeIjMxMZr%2Fuploads%2FKxeuSoV0AsK8y00j2ZIu%2F20241024_livrable%20Plastiques.pdf?alt=media&amp;token=e0f709f6-2c28-4d54-b4e5-1166002d95a2" TargetMode="External"/><Relationship Id="rId4" Type="http://schemas.openxmlformats.org/officeDocument/2006/relationships/hyperlink" Target="https://www.citeo.com/telecharger-le-guide-du-reemploi" TargetMode="Externa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2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slide" Target="slide47.xml"/><Relationship Id="rId2" Type="http://schemas.openxmlformats.org/officeDocument/2006/relationships/slideLayout" Target="../slideLayouts/slideLayout1.xml"/><Relationship Id="rId1" Type="http://schemas.openxmlformats.org/officeDocument/2006/relationships/tags" Target="../tags/tag27.xml"/><Relationship Id="rId6" Type="http://schemas.openxmlformats.org/officeDocument/2006/relationships/image" Target="../media/image4.png"/><Relationship Id="rId5" Type="http://schemas.openxmlformats.org/officeDocument/2006/relationships/hyperlink" Target="https://894795896-files.gitbook.io/~/files/v0/b/gitbook-x-prod.appspot.com/o/spaces%2F-MSCF7Mdc8yfeIjMxMZr%2Fuploads%2FKxeuSoV0AsK8y00j2ZIu%2F20241024_livrable%20Plastiques.pdf?alt=media&amp;token=e0f709f6-2c28-4d54-b4e5-1166002d95a2" TargetMode="External"/><Relationship Id="rId4" Type="http://schemas.openxmlformats.org/officeDocument/2006/relationships/hyperlink" Target="https://www.citeo.com/telecharger-le-guide-du-reemploi" TargetMode="Externa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slide" Target="slide48.xml"/><Relationship Id="rId2" Type="http://schemas.openxmlformats.org/officeDocument/2006/relationships/slideLayout" Target="../slideLayouts/slideLayout1.xml"/><Relationship Id="rId1" Type="http://schemas.openxmlformats.org/officeDocument/2006/relationships/tags" Target="../tags/tag29.xml"/><Relationship Id="rId6" Type="http://schemas.openxmlformats.org/officeDocument/2006/relationships/image" Target="../media/image4.png"/><Relationship Id="rId5" Type="http://schemas.openxmlformats.org/officeDocument/2006/relationships/hyperlink" Target="https://894795896-files.gitbook.io/~/files/v0/b/gitbook-x-prod.appspot.com/o/spaces%2F-MSCF7Mdc8yfeIjMxMZr%2Fuploads%2FKxeuSoV0AsK8y00j2ZIu%2F20241024_livrable%20Plastiques.pdf?alt=media&amp;token=e0f709f6-2c28-4d54-b4e5-1166002d95a2" TargetMode="External"/><Relationship Id="rId4" Type="http://schemas.openxmlformats.org/officeDocument/2006/relationships/hyperlink" Target="https://www.citeo.com/telecharger-le-guide-du-reemploi" TargetMode="Externa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3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31.xml"/><Relationship Id="rId4" Type="http://schemas.openxmlformats.org/officeDocument/2006/relationships/slide" Target="slide4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3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tags" Target="../tags/tag33.xml"/><Relationship Id="rId4" Type="http://schemas.openxmlformats.org/officeDocument/2006/relationships/slide" Target="slide50.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3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ags" Target="../tags/tag35.xml"/><Relationship Id="rId5" Type="http://schemas.openxmlformats.org/officeDocument/2006/relationships/image" Target="../media/image5.png"/><Relationship Id="rId4" Type="http://schemas.openxmlformats.org/officeDocument/2006/relationships/slide" Target="slide51.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tags" Target="../tags/tag3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tags" Target="../tags/tag37.xml"/><Relationship Id="rId4" Type="http://schemas.openxmlformats.org/officeDocument/2006/relationships/slide" Target="slide5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3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slide" Target="slide4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xml"/><Relationship Id="rId1" Type="http://schemas.openxmlformats.org/officeDocument/2006/relationships/tags" Target="../tags/tag3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tags" Target="../tags/tag4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tags" Target="../tags/tag4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xml"/><Relationship Id="rId1" Type="http://schemas.openxmlformats.org/officeDocument/2006/relationships/tags" Target="../tags/tag4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xml"/><Relationship Id="rId1" Type="http://schemas.openxmlformats.org/officeDocument/2006/relationships/tags" Target="../tags/tag43.xml"/><Relationship Id="rId4" Type="http://schemas.openxmlformats.org/officeDocument/2006/relationships/image" Target="../media/image6.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xml"/><Relationship Id="rId1" Type="http://schemas.openxmlformats.org/officeDocument/2006/relationships/tags" Target="../tags/tag44.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xml"/><Relationship Id="rId1" Type="http://schemas.openxmlformats.org/officeDocument/2006/relationships/tags" Target="../tags/tag4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xml"/><Relationship Id="rId1" Type="http://schemas.openxmlformats.org/officeDocument/2006/relationships/tags" Target="../tags/tag46.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xml"/><Relationship Id="rId1" Type="http://schemas.openxmlformats.org/officeDocument/2006/relationships/tags" Target="../tags/tag47.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xml"/><Relationship Id="rId1" Type="http://schemas.openxmlformats.org/officeDocument/2006/relationships/tags" Target="../tags/tag4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xml"/><Relationship Id="rId1" Type="http://schemas.openxmlformats.org/officeDocument/2006/relationships/tags" Target="../tags/tag49.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xml"/><Relationship Id="rId1" Type="http://schemas.openxmlformats.org/officeDocument/2006/relationships/tags" Target="../tags/tag50.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xml"/><Relationship Id="rId1" Type="http://schemas.openxmlformats.org/officeDocument/2006/relationships/tags" Target="../tags/tag51.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xml"/><Relationship Id="rId1" Type="http://schemas.openxmlformats.org/officeDocument/2006/relationships/tags" Target="../tags/tag5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slide" Target="slide4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a:extLst>
              <a:ext uri="{FF2B5EF4-FFF2-40B4-BE49-F238E27FC236}">
                <a16:creationId xmlns:a16="http://schemas.microsoft.com/office/drawing/2014/main" id="{AA756B79-5CF8-5014-8641-59AD4D31EA1D}"/>
              </a:ext>
            </a:extLst>
          </p:cNvPr>
          <p:cNvSpPr>
            <a:spLocks noGrp="1"/>
          </p:cNvSpPr>
          <p:nvPr>
            <p:ph type="pic" sz="quarter" idx="15"/>
          </p:nvPr>
        </p:nvSpPr>
        <p:spPr>
          <a:solidFill>
            <a:schemeClr val="bg2">
              <a:lumMod val="20000"/>
              <a:lumOff val="80000"/>
            </a:schemeClr>
          </a:solidFill>
        </p:spPr>
        <p:txBody>
          <a:bodyPr/>
          <a:lstStyle/>
          <a:p>
            <a:endParaRPr lang="fr-FR" dirty="0"/>
          </a:p>
        </p:txBody>
      </p:sp>
      <p:sp>
        <p:nvSpPr>
          <p:cNvPr id="3" name="Titre 2">
            <a:extLst>
              <a:ext uri="{FF2B5EF4-FFF2-40B4-BE49-F238E27FC236}">
                <a16:creationId xmlns:a16="http://schemas.microsoft.com/office/drawing/2014/main" id="{000C08D5-6F2D-18EB-FF92-2F5B252EFC93}"/>
              </a:ext>
            </a:extLst>
          </p:cNvPr>
          <p:cNvSpPr>
            <a:spLocks noGrp="1"/>
          </p:cNvSpPr>
          <p:nvPr>
            <p:ph type="ctrTitle"/>
          </p:nvPr>
        </p:nvSpPr>
        <p:spPr/>
        <p:txBody>
          <a:bodyPr/>
          <a:lstStyle/>
          <a:p>
            <a:r>
              <a:rPr lang="fr-FR" sz="3600" b="1" dirty="0">
                <a:solidFill>
                  <a:schemeClr val="tx2"/>
                </a:solidFill>
              </a:rPr>
              <a:t>AMI Réemploi pour les collectivités</a:t>
            </a:r>
            <a:endParaRPr lang="fr-FR" dirty="0"/>
          </a:p>
        </p:txBody>
      </p:sp>
      <p:sp>
        <p:nvSpPr>
          <p:cNvPr id="4" name="Sous-titre 3">
            <a:extLst>
              <a:ext uri="{FF2B5EF4-FFF2-40B4-BE49-F238E27FC236}">
                <a16:creationId xmlns:a16="http://schemas.microsoft.com/office/drawing/2014/main" id="{69C28B62-2664-B982-9DB8-81F8E5CDB993}"/>
              </a:ext>
            </a:extLst>
          </p:cNvPr>
          <p:cNvSpPr>
            <a:spLocks noGrp="1"/>
          </p:cNvSpPr>
          <p:nvPr>
            <p:ph type="subTitle" idx="1"/>
          </p:nvPr>
        </p:nvSpPr>
        <p:spPr>
          <a:solidFill>
            <a:schemeClr val="bg2">
              <a:lumMod val="20000"/>
              <a:lumOff val="80000"/>
            </a:schemeClr>
          </a:solidFill>
        </p:spPr>
        <p:txBody>
          <a:bodyPr/>
          <a:lstStyle/>
          <a:p>
            <a:endParaRPr lang="fr-FR"/>
          </a:p>
        </p:txBody>
      </p:sp>
      <p:sp>
        <p:nvSpPr>
          <p:cNvPr id="5" name="Espace réservé du pied de page 4">
            <a:extLst>
              <a:ext uri="{FF2B5EF4-FFF2-40B4-BE49-F238E27FC236}">
                <a16:creationId xmlns:a16="http://schemas.microsoft.com/office/drawing/2014/main" id="{869F5219-C44C-F9B1-1EE5-AED3913B36CE}"/>
              </a:ext>
            </a:extLst>
          </p:cNvPr>
          <p:cNvSpPr>
            <a:spLocks noGrp="1"/>
          </p:cNvSpPr>
          <p:nvPr>
            <p:ph type="ftr" sz="quarter" idx="3"/>
          </p:nvPr>
        </p:nvSpPr>
        <p:spPr/>
        <p:txBody>
          <a:bodyPr/>
          <a:lstStyle/>
          <a:p>
            <a:r>
              <a:rPr lang="fr-FR"/>
              <a:t>Citeo | Février 2026 | Dossier de candidature de l'AMI Réemploi pour les collectivités</a:t>
            </a:r>
          </a:p>
        </p:txBody>
      </p:sp>
      <p:sp>
        <p:nvSpPr>
          <p:cNvPr id="6" name="Espace réservé du numéro de diapositive 5">
            <a:extLst>
              <a:ext uri="{FF2B5EF4-FFF2-40B4-BE49-F238E27FC236}">
                <a16:creationId xmlns:a16="http://schemas.microsoft.com/office/drawing/2014/main" id="{3E972B56-AED6-4E25-BAD5-B30A36D4637C}"/>
              </a:ext>
            </a:extLst>
          </p:cNvPr>
          <p:cNvSpPr>
            <a:spLocks noGrp="1"/>
          </p:cNvSpPr>
          <p:nvPr>
            <p:ph type="sldNum" sz="quarter" idx="4"/>
          </p:nvPr>
        </p:nvSpPr>
        <p:spPr/>
        <p:txBody>
          <a:bodyPr/>
          <a:lstStyle/>
          <a:p>
            <a:fld id="{DEBE2006-DBBB-B14E-BCD7-5B3626703F01}" type="slidenum">
              <a:rPr lang="fr-FR" smtClean="0"/>
              <a:pPr/>
              <a:t>1</a:t>
            </a:fld>
            <a:endParaRPr lang="fr-FR"/>
          </a:p>
        </p:txBody>
      </p:sp>
    </p:spTree>
    <p:extLst>
      <p:ext uri="{BB962C8B-B14F-4D97-AF65-F5344CB8AC3E}">
        <p14:creationId xmlns:p14="http://schemas.microsoft.com/office/powerpoint/2010/main" val="8434599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Contenants</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10</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1">
            <a:extLst>
              <a:ext uri="{FF2B5EF4-FFF2-40B4-BE49-F238E27FC236}">
                <a16:creationId xmlns:a16="http://schemas.microsoft.com/office/drawing/2014/main" id="{F30DBB04-2FE5-AD82-E819-568FAB27BE7D}"/>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3" name="Rectangle : coins arrondis 2">
            <a:extLst>
              <a:ext uri="{FF2B5EF4-FFF2-40B4-BE49-F238E27FC236}">
                <a16:creationId xmlns:a16="http://schemas.microsoft.com/office/drawing/2014/main" id="{D67A0581-CB1A-724D-0D2C-9D1635008CD2}"/>
              </a:ext>
            </a:extLst>
          </p:cNvPr>
          <p:cNvSpPr/>
          <p:nvPr/>
        </p:nvSpPr>
        <p:spPr>
          <a:xfrm>
            <a:off x="7491895" y="234618"/>
            <a:ext cx="3057236" cy="1202296"/>
          </a:xfrm>
          <a:prstGeom prst="round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Retrouvez nos bonnes pratiques dans le Guide du Réemploi téléchargeable ici : </a:t>
            </a:r>
            <a:r>
              <a:rPr lang="fr-FR" sz="1200" dirty="0">
                <a:solidFill>
                  <a:schemeClr val="tx1"/>
                </a:solidFill>
                <a:hlinkClick r:id="rId4"/>
              </a:rPr>
              <a:t>https://www.citeo.com/telecharger-le-guide-du-reemploi</a:t>
            </a:r>
            <a:endParaRPr lang="fr-FR" sz="1200" dirty="0">
              <a:solidFill>
                <a:schemeClr val="tx1"/>
              </a:solidFill>
            </a:endParaRPr>
          </a:p>
          <a:p>
            <a:pPr algn="ctr"/>
            <a:r>
              <a:rPr lang="fr-FR" sz="1200" dirty="0">
                <a:solidFill>
                  <a:schemeClr val="tx1"/>
                </a:solidFill>
              </a:rPr>
              <a:t>Nous vous recommandons également la </a:t>
            </a:r>
            <a:r>
              <a:rPr lang="fr-FR" sz="1200" dirty="0">
                <a:solidFill>
                  <a:schemeClr val="tx1"/>
                </a:solidFill>
                <a:hlinkClick r:id="rId5"/>
              </a:rPr>
              <a:t>publication très complète du CNRC</a:t>
            </a:r>
            <a:endParaRPr lang="fr-FR" sz="1200" dirty="0">
              <a:solidFill>
                <a:schemeClr val="tx1"/>
              </a:solidFill>
            </a:endParaRPr>
          </a:p>
        </p:txBody>
      </p:sp>
      <p:pic>
        <p:nvPicPr>
          <p:cNvPr id="13" name="Picture 4">
            <a:extLst>
              <a:ext uri="{FF2B5EF4-FFF2-40B4-BE49-F238E27FC236}">
                <a16:creationId xmlns:a16="http://schemas.microsoft.com/office/drawing/2014/main" id="{38241017-580A-A654-35A0-28399D63D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7895" y="9738"/>
            <a:ext cx="648000" cy="64800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6FCDA567-6A22-8046-2656-37FBA7A2D7F7}"/>
              </a:ext>
            </a:extLst>
          </p:cNvPr>
          <p:cNvSpPr/>
          <p:nvPr/>
        </p:nvSpPr>
        <p:spPr>
          <a:xfrm>
            <a:off x="422848" y="1436913"/>
            <a:ext cx="10834675" cy="47085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nSpc>
                <a:spcPct val="118000"/>
              </a:lnSpc>
              <a:spcAft>
                <a:spcPts val="600"/>
              </a:spcAft>
            </a:pPr>
            <a:r>
              <a:rPr lang="fr-FR" sz="12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200" b="1" kern="1400" dirty="0">
                <a:solidFill>
                  <a:schemeClr val="tx1"/>
                </a:solidFill>
                <a:effectLst/>
                <a:latin typeface="+mn-lt"/>
              </a:rPr>
              <a:t>Quels sont les types de contenants réemployables envisagés ? Quels formats ? Quels matériaux ? Quels couvercles ? Quel système de fermeture ? Quel fabricant ? Si le modèle a déjà été identifié, pouvez-vous joindre des photos ?</a:t>
            </a:r>
          </a:p>
          <a:p>
            <a:pPr marL="285750" indent="-285750">
              <a:lnSpc>
                <a:spcPct val="118000"/>
              </a:lnSpc>
              <a:spcAft>
                <a:spcPts val="600"/>
              </a:spcAft>
              <a:buFont typeface="Arial" panose="020B0604020202020204" pitchFamily="34" charset="0"/>
              <a:buChar char="•"/>
            </a:pPr>
            <a:r>
              <a:rPr lang="fr-FR" sz="1200" kern="1400" dirty="0">
                <a:solidFill>
                  <a:schemeClr val="tx1"/>
                </a:solidFill>
                <a:effectLst/>
                <a:latin typeface="+mn-lt"/>
              </a:rPr>
              <a:t>Quelle est la durée de vie des contenants (en nombre de rotations) ? La durée de vie diffère-t-elle entre des plats chauds et des plats froids ? L’aptitude au contact alimentaire, à la cuisson et à la réchauffe a-t-elle été vérifiée pour le contenant et son couvercle ? L’inviolabilité a-t-elle été vérifiée ?</a:t>
            </a:r>
          </a:p>
          <a:p>
            <a:pPr marL="285750" indent="-285750">
              <a:lnSpc>
                <a:spcPct val="118000"/>
              </a:lnSpc>
              <a:spcAft>
                <a:spcPts val="600"/>
              </a:spcAft>
              <a:buFont typeface="Arial" panose="020B0604020202020204" pitchFamily="34" charset="0"/>
              <a:buChar char="•"/>
            </a:pPr>
            <a:r>
              <a:rPr lang="fr-FR" sz="1200" kern="1400" dirty="0">
                <a:solidFill>
                  <a:schemeClr val="tx1"/>
                </a:solidFill>
              </a:rPr>
              <a:t>Les contenants envisagés sont-ils empilables ? La facilité d’ouverture a-t-elle été vérifiée ? La facilité de dérochage a-t-elle été vérifiée ?</a:t>
            </a:r>
            <a:endParaRPr lang="fr-FR" sz="1200" kern="1400" dirty="0">
              <a:solidFill>
                <a:schemeClr val="tx1"/>
              </a:solidFill>
              <a:effectLst/>
              <a:latin typeface="+mn-lt"/>
              <a:cs typeface="Arial"/>
            </a:endParaRPr>
          </a:p>
          <a:p>
            <a:pPr marL="285750" indent="-285750">
              <a:lnSpc>
                <a:spcPct val="118000"/>
              </a:lnSpc>
              <a:spcAft>
                <a:spcPts val="600"/>
              </a:spcAft>
              <a:buFont typeface="Arial" panose="020B0604020202020204" pitchFamily="34" charset="0"/>
              <a:buChar char="•"/>
            </a:pPr>
            <a:r>
              <a:rPr lang="fr-FR" sz="1200" b="1" kern="1400" dirty="0">
                <a:solidFill>
                  <a:schemeClr val="tx1"/>
                </a:solidFill>
                <a:effectLst/>
                <a:latin typeface="+mn-lt"/>
              </a:rPr>
              <a:t>Combien d’unité est-il prévu de commander pour chaque type de contenant ? Pouvez-vous nous expliquer comment ce nombre a été dimensionné  (indiquer le calcul entre le nombre de bénéficiaires, le nombre de jours de livraison, l’hypothèse de taux de perte, etc. pour chaque format de contenant) ?</a:t>
            </a:r>
          </a:p>
          <a:p>
            <a:pPr marL="285750" indent="-285750">
              <a:lnSpc>
                <a:spcPct val="118000"/>
              </a:lnSpc>
              <a:spcAft>
                <a:spcPts val="600"/>
              </a:spcAft>
              <a:buFont typeface="Arial" panose="020B0604020202020204" pitchFamily="34" charset="0"/>
              <a:buChar char="•"/>
            </a:pPr>
            <a:r>
              <a:rPr lang="fr-FR" sz="1200" b="1" kern="1400" dirty="0">
                <a:solidFill>
                  <a:schemeClr val="tx1"/>
                </a:solidFill>
              </a:rPr>
              <a:t>Qui est propriétaire des contenants ?</a:t>
            </a:r>
            <a:endParaRPr lang="fr-FR" sz="1200" b="1" kern="1400" dirty="0">
              <a:solidFill>
                <a:schemeClr val="tx1"/>
              </a:solidFill>
              <a:effectLst/>
              <a:latin typeface="+mn-lt"/>
            </a:endParaRPr>
          </a:p>
          <a:p>
            <a:pPr marL="285750" indent="-285750">
              <a:lnSpc>
                <a:spcPct val="118000"/>
              </a:lnSpc>
              <a:spcAft>
                <a:spcPts val="600"/>
              </a:spcAft>
              <a:buFont typeface="Arial" panose="020B0604020202020204" pitchFamily="34" charset="0"/>
              <a:buChar char="•"/>
            </a:pPr>
            <a:r>
              <a:rPr lang="fr-FR" sz="1200" kern="1400" dirty="0">
                <a:solidFill>
                  <a:schemeClr val="tx1"/>
                </a:solidFill>
                <a:ea typeface="Times New Roman" panose="02020603050405020304" pitchFamily="18" charset="0"/>
                <a:cs typeface="Times New Roman" panose="02020603050405020304" pitchFamily="18" charset="0"/>
              </a:rPr>
              <a:t>Comment les plats </a:t>
            </a:r>
            <a:r>
              <a:rPr lang="fr-FR" sz="1200" kern="1400" dirty="0" err="1">
                <a:solidFill>
                  <a:schemeClr val="tx1"/>
                </a:solidFill>
                <a:ea typeface="Times New Roman" panose="02020603050405020304" pitchFamily="18" charset="0"/>
                <a:cs typeface="Times New Roman" panose="02020603050405020304" pitchFamily="18" charset="0"/>
              </a:rPr>
              <a:t>seront-ils</a:t>
            </a:r>
            <a:r>
              <a:rPr lang="fr-FR" sz="1200" kern="1400" dirty="0">
                <a:solidFill>
                  <a:schemeClr val="tx1"/>
                </a:solidFill>
                <a:ea typeface="Times New Roman" panose="02020603050405020304" pitchFamily="18" charset="0"/>
                <a:cs typeface="Times New Roman" panose="02020603050405020304" pitchFamily="18" charset="0"/>
              </a:rPr>
              <a:t> conditionnés ? De nouveaux équipements sont-ils nécessaires ? Comment les avez-vous choisis ? Des aménagements sont-ils nécessaires dans la cuisine centrale ?</a:t>
            </a:r>
          </a:p>
          <a:p>
            <a:pPr marL="285750" indent="-285750">
              <a:lnSpc>
                <a:spcPct val="118000"/>
              </a:lnSpc>
              <a:spcAft>
                <a:spcPts val="600"/>
              </a:spcAft>
              <a:buFont typeface="Arial" panose="020B0604020202020204" pitchFamily="34" charset="0"/>
              <a:buChar char="•"/>
            </a:pPr>
            <a:r>
              <a:rPr lang="fr-FR" sz="1200" b="1" kern="1400" dirty="0">
                <a:solidFill>
                  <a:schemeClr val="tx1"/>
                </a:solidFill>
                <a:ea typeface="Times New Roman" panose="02020603050405020304" pitchFamily="18" charset="0"/>
                <a:cs typeface="Times New Roman" panose="02020603050405020304" pitchFamily="18" charset="0"/>
              </a:rPr>
              <a:t>En cas d’achat de machine de conditionnement, quelle part sera consacrée au projet de portage à domicile ?</a:t>
            </a:r>
          </a:p>
          <a:p>
            <a:pPr>
              <a:lnSpc>
                <a:spcPct val="118000"/>
              </a:lnSpc>
              <a:spcAft>
                <a:spcPts val="600"/>
              </a:spcAft>
            </a:pPr>
            <a:r>
              <a:rPr lang="fr-FR" sz="1200" kern="1400" dirty="0">
                <a:solidFill>
                  <a:schemeClr val="tx1"/>
                </a:solidFill>
                <a:ea typeface="Times New Roman" panose="02020603050405020304" pitchFamily="18" charset="0"/>
                <a:cs typeface="Times New Roman" panose="02020603050405020304" pitchFamily="18" charset="0"/>
              </a:rPr>
              <a:t>Exemple : Une collectivité achète une </a:t>
            </a:r>
            <a:r>
              <a:rPr lang="fr-FR" sz="1200" kern="1400" dirty="0" err="1">
                <a:solidFill>
                  <a:schemeClr val="tx1"/>
                </a:solidFill>
                <a:ea typeface="Times New Roman" panose="02020603050405020304" pitchFamily="18" charset="0"/>
                <a:cs typeface="Times New Roman" panose="02020603050405020304" pitchFamily="18" charset="0"/>
              </a:rPr>
              <a:t>thermoscelleuse</a:t>
            </a:r>
            <a:r>
              <a:rPr lang="fr-FR" sz="1200" kern="1400" dirty="0">
                <a:solidFill>
                  <a:schemeClr val="tx1"/>
                </a:solidFill>
                <a:ea typeface="Times New Roman" panose="02020603050405020304" pitchFamily="18" charset="0"/>
                <a:cs typeface="Times New Roman" panose="02020603050405020304" pitchFamily="18" charset="0"/>
              </a:rPr>
              <a:t> pour sa cuisine centrale, qui conditionne les repas du portage à domicile, et ceux des crèches. La cuisine centrale sert 200 repas par jour pour le portage à domicile, et 400 repas par jour pour les crèches. 33 % de la </a:t>
            </a:r>
            <a:r>
              <a:rPr lang="fr-FR" sz="1200" kern="1400" dirty="0" err="1">
                <a:solidFill>
                  <a:schemeClr val="tx1"/>
                </a:solidFill>
                <a:ea typeface="Times New Roman" panose="02020603050405020304" pitchFamily="18" charset="0"/>
                <a:cs typeface="Times New Roman" panose="02020603050405020304" pitchFamily="18" charset="0"/>
              </a:rPr>
              <a:t>thermoscelleuse</a:t>
            </a:r>
            <a:r>
              <a:rPr lang="fr-FR" sz="1200" kern="1400" dirty="0">
                <a:solidFill>
                  <a:schemeClr val="tx1"/>
                </a:solidFill>
                <a:ea typeface="Times New Roman" panose="02020603050405020304" pitchFamily="18" charset="0"/>
                <a:cs typeface="Times New Roman" panose="02020603050405020304" pitchFamily="18" charset="0"/>
              </a:rPr>
              <a:t> sera consacrée au projet de portage à domicile (200 / (200+400)).</a:t>
            </a:r>
          </a:p>
          <a:p>
            <a:pPr marL="285750" indent="-285750">
              <a:lnSpc>
                <a:spcPct val="118000"/>
              </a:lnSpc>
              <a:spcAft>
                <a:spcPts val="600"/>
              </a:spcAft>
              <a:buFont typeface="Arial" panose="020B0604020202020204" pitchFamily="34" charset="0"/>
              <a:buChar char="•"/>
            </a:pPr>
            <a:r>
              <a:rPr lang="fr-FR" sz="1200" kern="1400" dirty="0">
                <a:solidFill>
                  <a:schemeClr val="tx1"/>
                </a:solidFill>
                <a:effectLst/>
                <a:latin typeface="+mn-lt"/>
                <a:ea typeface="Times New Roman" panose="02020603050405020304" pitchFamily="18" charset="0"/>
                <a:cs typeface="Times New Roman" panose="02020603050405020304" pitchFamily="18" charset="0"/>
              </a:rPr>
              <a:t>Comment seront communiquées les informations de consommation tels que la DLC ou les allergènes (étiquettes, bandeau, puce, QR code, etc.) ?</a:t>
            </a:r>
          </a:p>
          <a:p>
            <a:pPr marL="285750" indent="-285750">
              <a:lnSpc>
                <a:spcPct val="118000"/>
              </a:lnSpc>
              <a:spcAft>
                <a:spcPts val="600"/>
              </a:spcAft>
              <a:buFont typeface="Arial" panose="020B0604020202020204" pitchFamily="34" charset="0"/>
              <a:buChar char="•"/>
            </a:pPr>
            <a:r>
              <a:rPr lang="fr-FR" sz="1200" kern="1400" dirty="0">
                <a:solidFill>
                  <a:schemeClr val="tx1"/>
                </a:solidFill>
                <a:effectLst/>
                <a:latin typeface="+mn-lt"/>
              </a:rPr>
              <a:t>Les contenants envisagés sont-ils recyclables ? A quelles conditions ?</a:t>
            </a:r>
            <a:endParaRPr lang="fr-FR" sz="1200" kern="1400" dirty="0">
              <a:solidFill>
                <a:schemeClr val="tx1"/>
              </a:solidFill>
              <a:effectLst/>
              <a:latin typeface="+mn-lt"/>
              <a:ea typeface="Times New Roman" panose="02020603050405020304" pitchFamily="18" charset="0"/>
              <a:cs typeface="Times New Roman" panose="02020603050405020304" pitchFamily="18" charset="0"/>
            </a:endParaRPr>
          </a:p>
        </p:txBody>
      </p:sp>
      <p:sp>
        <p:nvSpPr>
          <p:cNvPr id="16" name="Rectangle : coins arrondis 15">
            <a:extLst>
              <a:ext uri="{FF2B5EF4-FFF2-40B4-BE49-F238E27FC236}">
                <a16:creationId xmlns:a16="http://schemas.microsoft.com/office/drawing/2014/main" id="{D9DBDC65-C6CB-44B5-CB0B-3B2FD341C01A}"/>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
        <p:nvSpPr>
          <p:cNvPr id="6" name="Rectangle 5">
            <a:extLst>
              <a:ext uri="{FF2B5EF4-FFF2-40B4-BE49-F238E27FC236}">
                <a16:creationId xmlns:a16="http://schemas.microsoft.com/office/drawing/2014/main" id="{63B4E0E1-6C08-69DF-326E-DC8F311A86C2}"/>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lumMod val="60000"/>
                    <a:lumOff val="40000"/>
                  </a:schemeClr>
                </a:solidFill>
                <a:hlinkClick r:id="rId7" action="ppaction://hlinksldjump">
                  <a:extLst>
                    <a:ext uri="{A12FA001-AC4F-418D-AE19-62706E023703}">
                      <ahyp:hlinkClr xmlns:ahyp="http://schemas.microsoft.com/office/drawing/2018/hyperlinkcolor" val="tx"/>
                    </a:ext>
                  </a:extLst>
                </a:hlinkClick>
              </a:rPr>
              <a:t>Voir exemple</a:t>
            </a:r>
            <a:endParaRPr lang="fr-FR" dirty="0">
              <a:solidFill>
                <a:schemeClr val="bg2">
                  <a:lumMod val="60000"/>
                  <a:lumOff val="40000"/>
                </a:schemeClr>
              </a:solidFill>
            </a:endParaRPr>
          </a:p>
        </p:txBody>
      </p:sp>
    </p:spTree>
    <p:custDataLst>
      <p:tags r:id="rId1"/>
    </p:custDataLst>
    <p:extLst>
      <p:ext uri="{BB962C8B-B14F-4D97-AF65-F5344CB8AC3E}">
        <p14:creationId xmlns:p14="http://schemas.microsoft.com/office/powerpoint/2010/main" val="4090963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505FE3-398F-5A25-5A52-C6CFAD1908F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A6821CA9-CE1C-8F71-8590-11ABBF889344}"/>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Contenants</a:t>
            </a:r>
          </a:p>
        </p:txBody>
      </p:sp>
      <p:sp>
        <p:nvSpPr>
          <p:cNvPr id="9" name="Espace réservé du numéro de diapositive 8">
            <a:extLst>
              <a:ext uri="{FF2B5EF4-FFF2-40B4-BE49-F238E27FC236}">
                <a16:creationId xmlns:a16="http://schemas.microsoft.com/office/drawing/2014/main" id="{7FA63912-9F6D-BECE-3B3F-7B97B5178238}"/>
              </a:ext>
            </a:extLst>
          </p:cNvPr>
          <p:cNvSpPr>
            <a:spLocks noGrp="1"/>
          </p:cNvSpPr>
          <p:nvPr>
            <p:ph type="sldNum" sz="quarter" idx="11"/>
          </p:nvPr>
        </p:nvSpPr>
        <p:spPr/>
        <p:txBody>
          <a:bodyPr/>
          <a:lstStyle/>
          <a:p>
            <a:fld id="{DEBE2006-DBBB-B14E-BCD7-5B3626703F01}" type="slidenum">
              <a:rPr lang="fr-FR" smtClean="0"/>
              <a:pPr/>
              <a:t>11</a:t>
            </a:fld>
            <a:endParaRPr lang="fr-FR"/>
          </a:p>
        </p:txBody>
      </p:sp>
      <p:sp>
        <p:nvSpPr>
          <p:cNvPr id="12" name="Espace réservé du pied de page 11">
            <a:extLst>
              <a:ext uri="{FF2B5EF4-FFF2-40B4-BE49-F238E27FC236}">
                <a16:creationId xmlns:a16="http://schemas.microsoft.com/office/drawing/2014/main" id="{80E16084-10BE-B9A3-E7FE-F9D59BBCF0A5}"/>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5" name="Rectangle 4">
            <a:extLst>
              <a:ext uri="{FF2B5EF4-FFF2-40B4-BE49-F238E27FC236}">
                <a16:creationId xmlns:a16="http://schemas.microsoft.com/office/drawing/2014/main" id="{96DCD644-4F31-786B-5BCD-63001F3052E2}"/>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Réponse du candidat</a:t>
            </a:r>
          </a:p>
        </p:txBody>
      </p:sp>
      <p:sp>
        <p:nvSpPr>
          <p:cNvPr id="6" name="Rectangle : coins arrondis 5">
            <a:extLst>
              <a:ext uri="{FF2B5EF4-FFF2-40B4-BE49-F238E27FC236}">
                <a16:creationId xmlns:a16="http://schemas.microsoft.com/office/drawing/2014/main" id="{A6DF236D-FF53-82DA-F301-C85E26FBA4C1}"/>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Tree>
    <p:custDataLst>
      <p:tags r:id="rId1"/>
    </p:custDataLst>
    <p:extLst>
      <p:ext uri="{BB962C8B-B14F-4D97-AF65-F5344CB8AC3E}">
        <p14:creationId xmlns:p14="http://schemas.microsoft.com/office/powerpoint/2010/main" val="774487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61358-609D-8F02-B5AB-2D75531BB71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5D5B1637-0D16-1D9B-9D43-1925CDE2B352}"/>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Logistique</a:t>
            </a:r>
          </a:p>
        </p:txBody>
      </p:sp>
      <p:sp>
        <p:nvSpPr>
          <p:cNvPr id="9" name="Espace réservé du numéro de diapositive 8">
            <a:extLst>
              <a:ext uri="{FF2B5EF4-FFF2-40B4-BE49-F238E27FC236}">
                <a16:creationId xmlns:a16="http://schemas.microsoft.com/office/drawing/2014/main" id="{3322FD8A-9D07-0A84-5F3F-8CB7DBBCD6E0}"/>
              </a:ext>
            </a:extLst>
          </p:cNvPr>
          <p:cNvSpPr>
            <a:spLocks noGrp="1"/>
          </p:cNvSpPr>
          <p:nvPr>
            <p:ph type="sldNum" sz="quarter" idx="11"/>
          </p:nvPr>
        </p:nvSpPr>
        <p:spPr/>
        <p:txBody>
          <a:bodyPr/>
          <a:lstStyle/>
          <a:p>
            <a:fld id="{DEBE2006-DBBB-B14E-BCD7-5B3626703F01}" type="slidenum">
              <a:rPr lang="fr-FR" smtClean="0"/>
              <a:pPr/>
              <a:t>12</a:t>
            </a:fld>
            <a:endParaRPr lang="fr-FR"/>
          </a:p>
        </p:txBody>
      </p:sp>
      <p:sp>
        <p:nvSpPr>
          <p:cNvPr id="12" name="Espace réservé du pied de page 11">
            <a:extLst>
              <a:ext uri="{FF2B5EF4-FFF2-40B4-BE49-F238E27FC236}">
                <a16:creationId xmlns:a16="http://schemas.microsoft.com/office/drawing/2014/main" id="{5C8E10FB-B2DA-5DF1-0A97-87DA5E36EEEE}"/>
              </a:ext>
            </a:extLst>
          </p:cNvPr>
          <p:cNvSpPr>
            <a:spLocks noGrp="1"/>
          </p:cNvSpPr>
          <p:nvPr>
            <p:ph type="ftr" sz="quarter" idx="10"/>
          </p:nvPr>
        </p:nvSpPr>
        <p:spPr/>
        <p:txBody>
          <a:bodyPr/>
          <a:lstStyle/>
          <a:p>
            <a:r>
              <a:rPr lang="fr-FR"/>
              <a:t>Citeo | Février 2026 | Dossier de candidature de l'AMI Réemploi pour les collectivités</a:t>
            </a:r>
            <a:endParaRPr lang="fr-FR" dirty="0"/>
          </a:p>
        </p:txBody>
      </p:sp>
      <p:sp>
        <p:nvSpPr>
          <p:cNvPr id="2" name="Rectangle 1">
            <a:extLst>
              <a:ext uri="{FF2B5EF4-FFF2-40B4-BE49-F238E27FC236}">
                <a16:creationId xmlns:a16="http://schemas.microsoft.com/office/drawing/2014/main" id="{E2AAC948-9C42-BD94-84DE-25DD9BE96012}"/>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5" name="Rectangle 14">
            <a:extLst>
              <a:ext uri="{FF2B5EF4-FFF2-40B4-BE49-F238E27FC236}">
                <a16:creationId xmlns:a16="http://schemas.microsoft.com/office/drawing/2014/main" id="{7CECDEE5-4C5C-C9B4-71D4-F7094A2D7A60}"/>
              </a:ext>
            </a:extLst>
          </p:cNvPr>
          <p:cNvSpPr/>
          <p:nvPr/>
        </p:nvSpPr>
        <p:spPr>
          <a:xfrm>
            <a:off x="555171" y="1423545"/>
            <a:ext cx="10414032" cy="447651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nSpc>
                <a:spcPct val="118000"/>
              </a:lnSpc>
              <a:spcAft>
                <a:spcPts val="600"/>
              </a:spcAft>
            </a:pPr>
            <a:r>
              <a:rPr lang="fr-FR" sz="12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200" kern="1400" dirty="0">
                <a:solidFill>
                  <a:schemeClr val="tx1"/>
                </a:solidFill>
                <a:effectLst/>
                <a:latin typeface="+mn-lt"/>
              </a:rPr>
              <a:t>Comment les repas </a:t>
            </a:r>
            <a:r>
              <a:rPr lang="fr-FR" sz="1200" kern="1400" dirty="0" err="1">
                <a:solidFill>
                  <a:schemeClr val="tx1"/>
                </a:solidFill>
                <a:effectLst/>
                <a:latin typeface="+mn-lt"/>
              </a:rPr>
              <a:t>seront-ils</a:t>
            </a:r>
            <a:r>
              <a:rPr lang="fr-FR" sz="1200" kern="1400" dirty="0">
                <a:solidFill>
                  <a:schemeClr val="tx1"/>
                </a:solidFill>
                <a:effectLst/>
                <a:latin typeface="+mn-lt"/>
              </a:rPr>
              <a:t> acheminés vers le bénéficiaire ? </a:t>
            </a:r>
            <a:r>
              <a:rPr lang="fr-FR" sz="1200" kern="1400" dirty="0">
                <a:solidFill>
                  <a:schemeClr val="tx1"/>
                </a:solidFill>
              </a:rPr>
              <a:t>L’organisation actuelle des tournées doit-elle être modifiée ?</a:t>
            </a:r>
            <a:endParaRPr lang="fr-FR" sz="1200" kern="1400" dirty="0">
              <a:solidFill>
                <a:schemeClr val="tx1"/>
              </a:solidFill>
              <a:effectLst/>
              <a:latin typeface="+mn-lt"/>
              <a:ea typeface="Times New Roman" panose="02020603050405020304" pitchFamily="18" charset="0"/>
              <a:cs typeface="Times New Roman" panose="02020603050405020304" pitchFamily="18" charset="0"/>
            </a:endParaRPr>
          </a:p>
          <a:p>
            <a:pPr marL="285750" indent="-285750">
              <a:lnSpc>
                <a:spcPct val="118000"/>
              </a:lnSpc>
              <a:spcAft>
                <a:spcPts val="600"/>
              </a:spcAft>
              <a:buFont typeface="Arial" panose="020B0604020202020204" pitchFamily="34" charset="0"/>
              <a:buChar char="•"/>
            </a:pPr>
            <a:r>
              <a:rPr lang="fr-FR" sz="1200" kern="1400" dirty="0">
                <a:solidFill>
                  <a:schemeClr val="tx1"/>
                </a:solidFill>
                <a:ea typeface="Times New Roman" panose="02020603050405020304" pitchFamily="18" charset="0"/>
                <a:cs typeface="Times New Roman" panose="02020603050405020304" pitchFamily="18" charset="0"/>
              </a:rPr>
              <a:t>Les camions devront-ils être aménagés ?</a:t>
            </a:r>
          </a:p>
          <a:p>
            <a:pPr marL="285750" indent="-285750">
              <a:lnSpc>
                <a:spcPct val="118000"/>
              </a:lnSpc>
              <a:spcAft>
                <a:spcPts val="600"/>
              </a:spcAft>
              <a:buFont typeface="Arial" panose="020B0604020202020204" pitchFamily="34" charset="0"/>
              <a:buChar char="•"/>
            </a:pPr>
            <a:r>
              <a:rPr lang="fr-FR" sz="1200" kern="1400" dirty="0">
                <a:solidFill>
                  <a:schemeClr val="tx1"/>
                </a:solidFill>
                <a:ea typeface="Times New Roman" panose="02020603050405020304" pitchFamily="18" charset="0"/>
                <a:cs typeface="Times New Roman" panose="02020603050405020304" pitchFamily="18" charset="0"/>
              </a:rPr>
              <a:t>Quels équipements seront utilisés pour transporter les repas entre les camions et le domicile des bénéficiaires ? Quelle sera la masse maximale transportée par le livreur pour une adresse donnée ?</a:t>
            </a:r>
          </a:p>
          <a:p>
            <a:pPr marL="285750" indent="-285750">
              <a:lnSpc>
                <a:spcPct val="118000"/>
              </a:lnSpc>
              <a:spcAft>
                <a:spcPts val="600"/>
              </a:spcAft>
              <a:buFont typeface="Arial" panose="020B0604020202020204" pitchFamily="34" charset="0"/>
              <a:buChar char="•"/>
            </a:pPr>
            <a:r>
              <a:rPr lang="fr-FR" sz="1200" kern="1400" dirty="0">
                <a:solidFill>
                  <a:schemeClr val="tx1"/>
                </a:solidFill>
                <a:effectLst/>
                <a:latin typeface="+mn-lt"/>
                <a:ea typeface="Times New Roman" panose="02020603050405020304" pitchFamily="18" charset="0"/>
                <a:cs typeface="Times New Roman"/>
              </a:rPr>
              <a:t>Quelles sont les solutions de lavage existantes sur le territoire ? Qui réalisera le lavage ? Des </a:t>
            </a:r>
            <a:r>
              <a:rPr lang="fr-FR" sz="1200" kern="1400" dirty="0">
                <a:solidFill>
                  <a:schemeClr val="tx1"/>
                </a:solidFill>
                <a:ea typeface="Times New Roman" panose="02020603050405020304" pitchFamily="18" charset="0"/>
                <a:cs typeface="Times New Roman"/>
              </a:rPr>
              <a:t>équipements de lavage supplémentaire </a:t>
            </a:r>
            <a:r>
              <a:rPr lang="fr-FR" sz="1200" kern="1400" dirty="0" err="1">
                <a:solidFill>
                  <a:schemeClr val="tx1"/>
                </a:solidFill>
                <a:ea typeface="Times New Roman" panose="02020603050405020304" pitchFamily="18" charset="0"/>
                <a:cs typeface="Times New Roman"/>
              </a:rPr>
              <a:t>seront-ils</a:t>
            </a:r>
            <a:r>
              <a:rPr lang="fr-FR" sz="1200" kern="1400" dirty="0">
                <a:solidFill>
                  <a:schemeClr val="tx1"/>
                </a:solidFill>
                <a:ea typeface="Times New Roman" panose="02020603050405020304" pitchFamily="18" charset="0"/>
                <a:cs typeface="Times New Roman"/>
              </a:rPr>
              <a:t> nécessaires ? </a:t>
            </a:r>
            <a:r>
              <a:rPr lang="fr-FR" sz="1200" kern="1400" dirty="0">
                <a:solidFill>
                  <a:schemeClr val="tx1"/>
                </a:solidFill>
                <a:effectLst/>
                <a:latin typeface="+mn-lt"/>
              </a:rPr>
              <a:t>Quelle est la capacité des équipements de lavage prévus (durée du cycle de lavage et nombre de contenants lavés par cycle ou bien nombre de contenants lavés par heure) ? Des ETP supplémentaires sont-ils prévus ?</a:t>
            </a:r>
            <a:r>
              <a:rPr lang="fr-FR" sz="1200" kern="1400" dirty="0">
                <a:solidFill>
                  <a:schemeClr val="tx1"/>
                </a:solidFill>
              </a:rPr>
              <a:t> La performance de lavage a-t-elle été vérifiée pour les contenants </a:t>
            </a:r>
            <a:r>
              <a:rPr lang="fr-FR" sz="1200" u="sng" kern="1400" dirty="0">
                <a:solidFill>
                  <a:schemeClr val="tx1"/>
                </a:solidFill>
              </a:rPr>
              <a:t>et leurs couvercles </a:t>
            </a:r>
            <a:r>
              <a:rPr lang="fr-FR" sz="1200" kern="1400" dirty="0">
                <a:solidFill>
                  <a:schemeClr val="tx1"/>
                </a:solidFill>
              </a:rPr>
              <a:t>?</a:t>
            </a:r>
            <a:endParaRPr lang="fr-FR" sz="1200" kern="1400" dirty="0">
              <a:solidFill>
                <a:schemeClr val="tx1"/>
              </a:solidFill>
              <a:effectLst/>
              <a:latin typeface="+mn-lt"/>
              <a:cs typeface="Arial"/>
            </a:endParaRPr>
          </a:p>
          <a:p>
            <a:pPr marL="285750" indent="-285750">
              <a:lnSpc>
                <a:spcPct val="118000"/>
              </a:lnSpc>
              <a:spcAft>
                <a:spcPts val="600"/>
              </a:spcAft>
              <a:buFont typeface="Arial" panose="020B0604020202020204" pitchFamily="34" charset="0"/>
              <a:buChar char="•"/>
            </a:pPr>
            <a:r>
              <a:rPr lang="fr-FR" sz="1200" kern="1400" dirty="0">
                <a:solidFill>
                  <a:schemeClr val="tx1"/>
                </a:solidFill>
                <a:ea typeface="Times New Roman" panose="02020603050405020304" pitchFamily="18" charset="0"/>
                <a:cs typeface="Times New Roman" panose="02020603050405020304" pitchFamily="18" charset="0"/>
              </a:rPr>
              <a:t>Quels équipements sont prévus pour le séchage ? La performance de ces équipements a-t-elle été vérifiée pour les contenants </a:t>
            </a:r>
            <a:r>
              <a:rPr lang="fr-FR" sz="1200" u="sng" kern="1400" dirty="0">
                <a:solidFill>
                  <a:schemeClr val="tx1"/>
                </a:solidFill>
                <a:ea typeface="Times New Roman" panose="02020603050405020304" pitchFamily="18" charset="0"/>
                <a:cs typeface="Times New Roman" panose="02020603050405020304" pitchFamily="18" charset="0"/>
              </a:rPr>
              <a:t>et leurs couvercles </a:t>
            </a:r>
            <a:r>
              <a:rPr lang="fr-FR" sz="1200" kern="1400" dirty="0">
                <a:solidFill>
                  <a:schemeClr val="tx1"/>
                </a:solidFill>
                <a:ea typeface="Times New Roman" panose="02020603050405020304" pitchFamily="18" charset="0"/>
                <a:cs typeface="Times New Roman" panose="02020603050405020304" pitchFamily="18" charset="0"/>
              </a:rPr>
              <a:t>?</a:t>
            </a:r>
          </a:p>
          <a:p>
            <a:pPr marL="285750" indent="-285750">
              <a:lnSpc>
                <a:spcPct val="118000"/>
              </a:lnSpc>
              <a:spcAft>
                <a:spcPts val="600"/>
              </a:spcAft>
              <a:buFont typeface="Arial" panose="020B0604020202020204" pitchFamily="34" charset="0"/>
              <a:buChar char="•"/>
            </a:pPr>
            <a:r>
              <a:rPr lang="fr-FR" sz="1200" kern="1400" dirty="0">
                <a:solidFill>
                  <a:schemeClr val="tx1"/>
                </a:solidFill>
                <a:ea typeface="Times New Roman" panose="02020603050405020304" pitchFamily="18" charset="0"/>
                <a:cs typeface="Times New Roman" panose="02020603050405020304" pitchFamily="18" charset="0"/>
              </a:rPr>
              <a:t>Comment les contenants sales </a:t>
            </a:r>
            <a:r>
              <a:rPr lang="fr-FR" sz="1200" kern="1400" dirty="0" err="1">
                <a:solidFill>
                  <a:schemeClr val="tx1"/>
                </a:solidFill>
                <a:ea typeface="Times New Roman" panose="02020603050405020304" pitchFamily="18" charset="0"/>
                <a:cs typeface="Times New Roman" panose="02020603050405020304" pitchFamily="18" charset="0"/>
              </a:rPr>
              <a:t>seront-ils</a:t>
            </a:r>
            <a:r>
              <a:rPr lang="fr-FR" sz="1200" kern="1400" dirty="0">
                <a:solidFill>
                  <a:schemeClr val="tx1"/>
                </a:solidFill>
                <a:ea typeface="Times New Roman" panose="02020603050405020304" pitchFamily="18" charset="0"/>
                <a:cs typeface="Times New Roman" panose="02020603050405020304" pitchFamily="18" charset="0"/>
              </a:rPr>
              <a:t> collectés auprès des bénéficiaires ?</a:t>
            </a:r>
            <a:endParaRPr lang="fr-FR" sz="1200" kern="1400" dirty="0">
              <a:solidFill>
                <a:schemeClr val="tx1"/>
              </a:solidFill>
              <a:effectLst/>
              <a:latin typeface="+mn-lt"/>
              <a:ea typeface="Times New Roman" panose="02020603050405020304" pitchFamily="18" charset="0"/>
              <a:cs typeface="Times New Roman" panose="02020603050405020304" pitchFamily="18" charset="0"/>
            </a:endParaRPr>
          </a:p>
          <a:p>
            <a:pPr marL="285750" indent="-285750">
              <a:lnSpc>
                <a:spcPct val="118000"/>
              </a:lnSpc>
              <a:spcAft>
                <a:spcPts val="600"/>
              </a:spcAft>
              <a:buFont typeface="Arial" panose="020B0604020202020204" pitchFamily="34" charset="0"/>
              <a:buChar char="•"/>
            </a:pPr>
            <a:r>
              <a:rPr lang="fr-FR" sz="1200" kern="1400" dirty="0">
                <a:solidFill>
                  <a:schemeClr val="tx1"/>
                </a:solidFill>
                <a:ea typeface="Times New Roman" panose="02020603050405020304" pitchFamily="18" charset="0"/>
                <a:cs typeface="Times New Roman" panose="02020603050405020304" pitchFamily="18" charset="0"/>
              </a:rPr>
              <a:t>Sur quelle distance les emballages </a:t>
            </a:r>
            <a:r>
              <a:rPr lang="fr-FR" sz="1200" kern="1400" dirty="0" err="1">
                <a:solidFill>
                  <a:schemeClr val="tx1"/>
                </a:solidFill>
                <a:ea typeface="Times New Roman" panose="02020603050405020304" pitchFamily="18" charset="0"/>
                <a:cs typeface="Times New Roman" panose="02020603050405020304" pitchFamily="18" charset="0"/>
              </a:rPr>
              <a:t>seront-ils</a:t>
            </a:r>
            <a:r>
              <a:rPr lang="fr-FR" sz="1200" kern="1400" dirty="0">
                <a:solidFill>
                  <a:schemeClr val="tx1"/>
                </a:solidFill>
                <a:ea typeface="Times New Roman" panose="02020603050405020304" pitchFamily="18" charset="0"/>
                <a:cs typeface="Times New Roman" panose="02020603050405020304" pitchFamily="18" charset="0"/>
              </a:rPr>
              <a:t> transportés (un ordre de grandeur suffit) ?</a:t>
            </a:r>
          </a:p>
          <a:p>
            <a:pPr marL="285750" indent="-285750">
              <a:lnSpc>
                <a:spcPct val="118000"/>
              </a:lnSpc>
              <a:spcAft>
                <a:spcPts val="600"/>
              </a:spcAft>
              <a:buFont typeface="Arial" panose="020B0604020202020204" pitchFamily="34" charset="0"/>
              <a:buChar char="•"/>
            </a:pPr>
            <a:r>
              <a:rPr lang="fr-FR" sz="1200" b="1" kern="1400" dirty="0">
                <a:solidFill>
                  <a:schemeClr val="tx1"/>
                </a:solidFill>
                <a:effectLst/>
                <a:latin typeface="+mn-lt"/>
                <a:ea typeface="Times New Roman" panose="02020603050405020304" pitchFamily="18" charset="0"/>
                <a:cs typeface="Times New Roman" panose="02020603050405020304" pitchFamily="18" charset="0"/>
              </a:rPr>
              <a:t>En cas d’achat de matériel de lavage, quelle part sera consacrée au projet de portage à domicile ?</a:t>
            </a:r>
          </a:p>
          <a:p>
            <a:pPr>
              <a:lnSpc>
                <a:spcPct val="118000"/>
              </a:lnSpc>
              <a:spcAft>
                <a:spcPts val="600"/>
              </a:spcAft>
            </a:pPr>
            <a:r>
              <a:rPr lang="fr-FR" sz="1200" kern="1400" dirty="0">
                <a:solidFill>
                  <a:schemeClr val="tx1"/>
                </a:solidFill>
                <a:ea typeface="Times New Roman" panose="02020603050405020304" pitchFamily="18" charset="0"/>
                <a:cs typeface="Times New Roman" panose="02020603050405020304" pitchFamily="18" charset="0"/>
              </a:rPr>
              <a:t>Exemple : Une collectivité achète un tunnel de lavage pour sa cuisine centrale, qui lavera les contenants du portage à domicile, et les bacs GN de liaison avec les cantines scolaires. La cuisine centrale sert 200 repas par jour pour le portage à domicile, et 1 800 repas par jour pour les scolaires. 10 % du tunnel de lavage sera consacré au projet de portage à domicile.</a:t>
            </a:r>
          </a:p>
          <a:p>
            <a:pPr marL="285750" indent="-285750">
              <a:lnSpc>
                <a:spcPct val="118000"/>
              </a:lnSpc>
              <a:spcAft>
                <a:spcPts val="600"/>
              </a:spcAft>
              <a:buFont typeface="Arial" panose="020B0604020202020204" pitchFamily="34" charset="0"/>
              <a:buChar char="•"/>
            </a:pPr>
            <a:r>
              <a:rPr lang="fr-FR" sz="1200" b="1" kern="1400" dirty="0">
                <a:solidFill>
                  <a:schemeClr val="tx1"/>
                </a:solidFill>
                <a:effectLst/>
                <a:latin typeface="+mn-lt"/>
                <a:ea typeface="Times New Roman" panose="02020603050405020304" pitchFamily="18" charset="0"/>
                <a:cs typeface="Times New Roman" panose="02020603050405020304" pitchFamily="18" charset="0"/>
              </a:rPr>
              <a:t>En cas d’achat de matériel de lavage, qui est propriétaire du matériel ?</a:t>
            </a:r>
          </a:p>
        </p:txBody>
      </p:sp>
      <p:sp>
        <p:nvSpPr>
          <p:cNvPr id="5" name="Rectangle : coins arrondis 4">
            <a:extLst>
              <a:ext uri="{FF2B5EF4-FFF2-40B4-BE49-F238E27FC236}">
                <a16:creationId xmlns:a16="http://schemas.microsoft.com/office/drawing/2014/main" id="{A556457D-1511-F5D9-4D4E-466CAC99D7A4}"/>
              </a:ext>
            </a:extLst>
          </p:cNvPr>
          <p:cNvSpPr/>
          <p:nvPr/>
        </p:nvSpPr>
        <p:spPr>
          <a:xfrm>
            <a:off x="7491895" y="234618"/>
            <a:ext cx="3057236" cy="1202296"/>
          </a:xfrm>
          <a:prstGeom prst="round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Retrouvez nos bonnes pratiques dans le Guide du Réemploi téléchargeable ici : </a:t>
            </a:r>
            <a:r>
              <a:rPr lang="fr-FR" sz="1200" dirty="0">
                <a:solidFill>
                  <a:schemeClr val="tx1"/>
                </a:solidFill>
                <a:hlinkClick r:id="rId4"/>
              </a:rPr>
              <a:t>https://www.citeo.com/telecharger-le-guide-du-reemploi</a:t>
            </a:r>
            <a:endParaRPr lang="fr-FR" sz="1200" dirty="0">
              <a:solidFill>
                <a:schemeClr val="tx1"/>
              </a:solidFill>
            </a:endParaRPr>
          </a:p>
          <a:p>
            <a:pPr algn="ctr"/>
            <a:r>
              <a:rPr lang="fr-FR" sz="1200" dirty="0">
                <a:solidFill>
                  <a:schemeClr val="tx1"/>
                </a:solidFill>
              </a:rPr>
              <a:t>Nous vous recommandons également la </a:t>
            </a:r>
            <a:r>
              <a:rPr lang="fr-FR" sz="1200" dirty="0">
                <a:solidFill>
                  <a:schemeClr val="tx1"/>
                </a:solidFill>
                <a:hlinkClick r:id="rId5"/>
              </a:rPr>
              <a:t>publication très complète du CNRC</a:t>
            </a:r>
            <a:endParaRPr lang="fr-FR" sz="1200" dirty="0">
              <a:solidFill>
                <a:schemeClr val="tx1"/>
              </a:solidFill>
            </a:endParaRPr>
          </a:p>
        </p:txBody>
      </p:sp>
      <p:pic>
        <p:nvPicPr>
          <p:cNvPr id="6" name="Picture 4">
            <a:extLst>
              <a:ext uri="{FF2B5EF4-FFF2-40B4-BE49-F238E27FC236}">
                <a16:creationId xmlns:a16="http://schemas.microsoft.com/office/drawing/2014/main" id="{9302DFA8-2AA5-F70D-F40F-B8394A47CB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7895" y="9738"/>
            <a:ext cx="648000" cy="648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 coins arrondis 6">
            <a:extLst>
              <a:ext uri="{FF2B5EF4-FFF2-40B4-BE49-F238E27FC236}">
                <a16:creationId xmlns:a16="http://schemas.microsoft.com/office/drawing/2014/main" id="{9287F5F2-5A35-0BC4-A970-EFB9B9BC01AE}"/>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
        <p:nvSpPr>
          <p:cNvPr id="8" name="Rectangle 7">
            <a:extLst>
              <a:ext uri="{FF2B5EF4-FFF2-40B4-BE49-F238E27FC236}">
                <a16:creationId xmlns:a16="http://schemas.microsoft.com/office/drawing/2014/main" id="{1F928291-911F-F0AF-1EE9-A8643771CA67}"/>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lumMod val="60000"/>
                    <a:lumOff val="40000"/>
                  </a:schemeClr>
                </a:solidFill>
                <a:hlinkClick r:id="rId7" action="ppaction://hlinksldjump">
                  <a:extLst>
                    <a:ext uri="{A12FA001-AC4F-418D-AE19-62706E023703}">
                      <ahyp:hlinkClr xmlns:ahyp="http://schemas.microsoft.com/office/drawing/2018/hyperlinkcolor" val="tx"/>
                    </a:ext>
                  </a:extLst>
                </a:hlinkClick>
              </a:rPr>
              <a:t>Voir exemple</a:t>
            </a:r>
            <a:endParaRPr lang="fr-FR" dirty="0">
              <a:solidFill>
                <a:schemeClr val="bg2">
                  <a:lumMod val="60000"/>
                  <a:lumOff val="40000"/>
                </a:schemeClr>
              </a:solidFill>
            </a:endParaRPr>
          </a:p>
        </p:txBody>
      </p:sp>
    </p:spTree>
    <p:custDataLst>
      <p:tags r:id="rId1"/>
    </p:custDataLst>
    <p:extLst>
      <p:ext uri="{BB962C8B-B14F-4D97-AF65-F5344CB8AC3E}">
        <p14:creationId xmlns:p14="http://schemas.microsoft.com/office/powerpoint/2010/main" val="2487196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A7D947-515B-0111-1B8E-144FD31487FD}"/>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F4C471F-0CE7-EE4D-5A1D-E083D125A53A}"/>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Logistique</a:t>
            </a:r>
          </a:p>
        </p:txBody>
      </p:sp>
      <p:sp>
        <p:nvSpPr>
          <p:cNvPr id="9" name="Espace réservé du numéro de diapositive 8">
            <a:extLst>
              <a:ext uri="{FF2B5EF4-FFF2-40B4-BE49-F238E27FC236}">
                <a16:creationId xmlns:a16="http://schemas.microsoft.com/office/drawing/2014/main" id="{C3EB8443-6000-0A6D-8AEB-F31CC29C4E4E}"/>
              </a:ext>
            </a:extLst>
          </p:cNvPr>
          <p:cNvSpPr>
            <a:spLocks noGrp="1"/>
          </p:cNvSpPr>
          <p:nvPr>
            <p:ph type="sldNum" sz="quarter" idx="11"/>
          </p:nvPr>
        </p:nvSpPr>
        <p:spPr/>
        <p:txBody>
          <a:bodyPr/>
          <a:lstStyle/>
          <a:p>
            <a:fld id="{DEBE2006-DBBB-B14E-BCD7-5B3626703F01}" type="slidenum">
              <a:rPr lang="fr-FR" smtClean="0"/>
              <a:pPr/>
              <a:t>13</a:t>
            </a:fld>
            <a:endParaRPr lang="fr-FR"/>
          </a:p>
        </p:txBody>
      </p:sp>
      <p:sp>
        <p:nvSpPr>
          <p:cNvPr id="12" name="Espace réservé du pied de page 11">
            <a:extLst>
              <a:ext uri="{FF2B5EF4-FFF2-40B4-BE49-F238E27FC236}">
                <a16:creationId xmlns:a16="http://schemas.microsoft.com/office/drawing/2014/main" id="{E1BC3641-7857-B3ED-C0F2-4883694B7F4E}"/>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E713E74A-3D0C-FB91-84C3-7C0310724878}"/>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Réponse du candidat</a:t>
            </a:r>
          </a:p>
        </p:txBody>
      </p:sp>
      <p:sp>
        <p:nvSpPr>
          <p:cNvPr id="7" name="Rectangle : coins arrondis 6">
            <a:extLst>
              <a:ext uri="{FF2B5EF4-FFF2-40B4-BE49-F238E27FC236}">
                <a16:creationId xmlns:a16="http://schemas.microsoft.com/office/drawing/2014/main" id="{8DC5E5EA-2230-1E9F-F4C8-7BAC1984E430}"/>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Tree>
    <p:custDataLst>
      <p:tags r:id="rId1"/>
    </p:custDataLst>
    <p:extLst>
      <p:ext uri="{BB962C8B-B14F-4D97-AF65-F5344CB8AC3E}">
        <p14:creationId xmlns:p14="http://schemas.microsoft.com/office/powerpoint/2010/main" val="3031940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9DACA8-9980-29AF-6FAC-00FD93B9A35B}"/>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E330DD5B-1CA7-4024-957E-C4201A451D63}"/>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Incitation au retour et traçabilité</a:t>
            </a:r>
          </a:p>
        </p:txBody>
      </p:sp>
      <p:sp>
        <p:nvSpPr>
          <p:cNvPr id="9" name="Espace réservé du numéro de diapositive 8">
            <a:extLst>
              <a:ext uri="{FF2B5EF4-FFF2-40B4-BE49-F238E27FC236}">
                <a16:creationId xmlns:a16="http://schemas.microsoft.com/office/drawing/2014/main" id="{3ABC91FB-6322-8110-E82E-D6B20CE5A3B9}"/>
              </a:ext>
            </a:extLst>
          </p:cNvPr>
          <p:cNvSpPr>
            <a:spLocks noGrp="1"/>
          </p:cNvSpPr>
          <p:nvPr>
            <p:ph type="sldNum" sz="quarter" idx="11"/>
          </p:nvPr>
        </p:nvSpPr>
        <p:spPr/>
        <p:txBody>
          <a:bodyPr/>
          <a:lstStyle/>
          <a:p>
            <a:fld id="{DEBE2006-DBBB-B14E-BCD7-5B3626703F01}" type="slidenum">
              <a:rPr lang="fr-FR" smtClean="0"/>
              <a:pPr/>
              <a:t>14</a:t>
            </a:fld>
            <a:endParaRPr lang="fr-FR"/>
          </a:p>
        </p:txBody>
      </p:sp>
      <p:sp>
        <p:nvSpPr>
          <p:cNvPr id="12" name="Espace réservé du pied de page 11">
            <a:extLst>
              <a:ext uri="{FF2B5EF4-FFF2-40B4-BE49-F238E27FC236}">
                <a16:creationId xmlns:a16="http://schemas.microsoft.com/office/drawing/2014/main" id="{24C83D2B-8715-F43F-C524-2DA572B0D5B5}"/>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1">
            <a:extLst>
              <a:ext uri="{FF2B5EF4-FFF2-40B4-BE49-F238E27FC236}">
                <a16:creationId xmlns:a16="http://schemas.microsoft.com/office/drawing/2014/main" id="{6F3CCC7F-814A-7261-F396-61A3B1F889CE}"/>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5" name="Rectangle 14">
            <a:extLst>
              <a:ext uri="{FF2B5EF4-FFF2-40B4-BE49-F238E27FC236}">
                <a16:creationId xmlns:a16="http://schemas.microsoft.com/office/drawing/2014/main" id="{236AE228-C3E9-E0AE-A95C-DAAFAA14E668}"/>
              </a:ext>
            </a:extLst>
          </p:cNvPr>
          <p:cNvSpPr/>
          <p:nvPr/>
        </p:nvSpPr>
        <p:spPr>
          <a:xfrm>
            <a:off x="555171" y="1436914"/>
            <a:ext cx="10467505" cy="46056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8000"/>
              </a:lnSpc>
              <a:spcAft>
                <a:spcPts val="600"/>
              </a:spcAft>
            </a:pPr>
            <a:r>
              <a:rPr lang="fr-FR" sz="14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Comment les consommateurs </a:t>
            </a:r>
            <a:r>
              <a:rPr lang="fr-FR" sz="1400" kern="1400" dirty="0" err="1">
                <a:solidFill>
                  <a:schemeClr val="tx1"/>
                </a:solidFill>
                <a:effectLst/>
                <a:latin typeface="+mn-lt"/>
              </a:rPr>
              <a:t>seront-ils</a:t>
            </a:r>
            <a:r>
              <a:rPr lang="fr-FR" sz="1400" kern="1400" dirty="0">
                <a:solidFill>
                  <a:schemeClr val="tx1"/>
                </a:solidFill>
                <a:effectLst/>
                <a:latin typeface="+mn-lt"/>
              </a:rPr>
              <a:t> encouragés à rendre l’emballage réemployable ? Un système de consigne ou de gratification est-il prévu ? Si oui, comment fonctionnera-t-il ?</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Quel taux de retour visez-vous ?</a:t>
            </a:r>
          </a:p>
          <a:p>
            <a:pPr marL="285750" indent="-285750">
              <a:lnSpc>
                <a:spcPct val="118000"/>
              </a:lnSpc>
              <a:spcAft>
                <a:spcPts val="600"/>
              </a:spcAft>
              <a:buFont typeface="Arial" panose="020B0604020202020204" pitchFamily="34" charset="0"/>
              <a:buChar char="•"/>
            </a:pPr>
            <a:r>
              <a:rPr lang="fr-FR" sz="1400" kern="1400" dirty="0">
                <a:solidFill>
                  <a:schemeClr val="tx1"/>
                </a:solidFill>
                <a:ea typeface="Times New Roman" panose="02020603050405020304" pitchFamily="18" charset="0"/>
                <a:cs typeface="Times New Roman" panose="02020603050405020304" pitchFamily="18" charset="0"/>
              </a:rPr>
              <a:t>Comment les emballages </a:t>
            </a:r>
            <a:r>
              <a:rPr lang="fr-FR" sz="1400" kern="1400" dirty="0" err="1">
                <a:solidFill>
                  <a:schemeClr val="tx1"/>
                </a:solidFill>
                <a:ea typeface="Times New Roman" panose="02020603050405020304" pitchFamily="18" charset="0"/>
                <a:cs typeface="Times New Roman" panose="02020603050405020304" pitchFamily="18" charset="0"/>
              </a:rPr>
              <a:t>seront-ils</a:t>
            </a:r>
            <a:r>
              <a:rPr lang="fr-FR" sz="1400" kern="1400" dirty="0">
                <a:solidFill>
                  <a:schemeClr val="tx1"/>
                </a:solidFill>
                <a:ea typeface="Times New Roman" panose="02020603050405020304" pitchFamily="18" charset="0"/>
                <a:cs typeface="Times New Roman" panose="02020603050405020304" pitchFamily="18" charset="0"/>
              </a:rPr>
              <a:t> suivis ? Chaque emballage sera-t-il identifié individuellement ? Comment le stock de contenant sera-t-il piloté ?</a:t>
            </a: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a:p>
            <a:pPr marL="285750" indent="-285750">
              <a:lnSpc>
                <a:spcPct val="118000"/>
              </a:lnSpc>
              <a:spcAft>
                <a:spcPts val="600"/>
              </a:spcAft>
              <a:buFont typeface="Arial" panose="020B0604020202020204" pitchFamily="34" charset="0"/>
              <a:buChar char="•"/>
            </a:pP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a:p>
            <a:pPr marL="285750" indent="-285750">
              <a:lnSpc>
                <a:spcPct val="118000"/>
              </a:lnSpc>
              <a:spcAft>
                <a:spcPts val="600"/>
              </a:spcAft>
              <a:buFont typeface="Arial" panose="020B0604020202020204" pitchFamily="34" charset="0"/>
              <a:buChar char="•"/>
            </a:pP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p:txBody>
      </p:sp>
      <p:sp>
        <p:nvSpPr>
          <p:cNvPr id="5" name="Rectangle : coins arrondis 4">
            <a:extLst>
              <a:ext uri="{FF2B5EF4-FFF2-40B4-BE49-F238E27FC236}">
                <a16:creationId xmlns:a16="http://schemas.microsoft.com/office/drawing/2014/main" id="{9B9D7CFB-841C-710D-B206-10473F786FFC}"/>
              </a:ext>
            </a:extLst>
          </p:cNvPr>
          <p:cNvSpPr/>
          <p:nvPr/>
        </p:nvSpPr>
        <p:spPr>
          <a:xfrm>
            <a:off x="7491895" y="234618"/>
            <a:ext cx="3057236" cy="1202296"/>
          </a:xfrm>
          <a:prstGeom prst="round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Retrouvez nos bonnes pratiques dans le Guide du Réemploi téléchargeable ici : </a:t>
            </a:r>
            <a:r>
              <a:rPr lang="fr-FR" sz="1200" dirty="0">
                <a:solidFill>
                  <a:schemeClr val="tx1"/>
                </a:solidFill>
                <a:hlinkClick r:id="rId4"/>
              </a:rPr>
              <a:t>https://www.citeo.com/telecharger-le-guide-du-reemploi</a:t>
            </a:r>
            <a:endParaRPr lang="fr-FR" sz="1200" dirty="0">
              <a:solidFill>
                <a:schemeClr val="tx1"/>
              </a:solidFill>
            </a:endParaRPr>
          </a:p>
          <a:p>
            <a:pPr algn="ctr"/>
            <a:r>
              <a:rPr lang="fr-FR" sz="1200" dirty="0">
                <a:solidFill>
                  <a:schemeClr val="tx1"/>
                </a:solidFill>
              </a:rPr>
              <a:t>Nous vous recommandons également la </a:t>
            </a:r>
            <a:r>
              <a:rPr lang="fr-FR" sz="1200" dirty="0">
                <a:solidFill>
                  <a:schemeClr val="tx1"/>
                </a:solidFill>
                <a:hlinkClick r:id="rId5"/>
              </a:rPr>
              <a:t>publication très complète du CNRC</a:t>
            </a:r>
            <a:endParaRPr lang="fr-FR" sz="1200" dirty="0">
              <a:solidFill>
                <a:schemeClr val="tx1"/>
              </a:solidFill>
            </a:endParaRPr>
          </a:p>
        </p:txBody>
      </p:sp>
      <p:pic>
        <p:nvPicPr>
          <p:cNvPr id="6" name="Picture 4">
            <a:extLst>
              <a:ext uri="{FF2B5EF4-FFF2-40B4-BE49-F238E27FC236}">
                <a16:creationId xmlns:a16="http://schemas.microsoft.com/office/drawing/2014/main" id="{A2FC5618-85FD-054F-9640-98B6CCA9403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7895" y="9738"/>
            <a:ext cx="648000" cy="648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 coins arrondis 6">
            <a:extLst>
              <a:ext uri="{FF2B5EF4-FFF2-40B4-BE49-F238E27FC236}">
                <a16:creationId xmlns:a16="http://schemas.microsoft.com/office/drawing/2014/main" id="{BEA47575-9925-FA50-81AE-39833EC9F0DF}"/>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
        <p:nvSpPr>
          <p:cNvPr id="8" name="Rectangle 7">
            <a:extLst>
              <a:ext uri="{FF2B5EF4-FFF2-40B4-BE49-F238E27FC236}">
                <a16:creationId xmlns:a16="http://schemas.microsoft.com/office/drawing/2014/main" id="{685EF2D6-3EC5-CCBA-8E29-41B2739AC22E}"/>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solidFill>
                <a:hlinkClick r:id="rId7" action="ppaction://hlinksldjump">
                  <a:extLst>
                    <a:ext uri="{A12FA001-AC4F-418D-AE19-62706E023703}">
                      <ahyp:hlinkClr xmlns:ahyp="http://schemas.microsoft.com/office/drawing/2018/hyperlinkcolor" val="tx"/>
                    </a:ext>
                  </a:extLst>
                </a:hlinkClick>
              </a:rPr>
              <a:t>Voir exemple</a:t>
            </a:r>
            <a:endParaRPr lang="fr-FR" dirty="0">
              <a:solidFill>
                <a:schemeClr val="bg2"/>
              </a:solidFill>
            </a:endParaRPr>
          </a:p>
        </p:txBody>
      </p:sp>
    </p:spTree>
    <p:custDataLst>
      <p:tags r:id="rId1"/>
    </p:custDataLst>
    <p:extLst>
      <p:ext uri="{BB962C8B-B14F-4D97-AF65-F5344CB8AC3E}">
        <p14:creationId xmlns:p14="http://schemas.microsoft.com/office/powerpoint/2010/main" val="15121762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23317-6DC4-35B0-E977-BF2143F9B4DC}"/>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4E4C11C1-DABA-E604-9725-14555C256362}"/>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Incitation au retour et traçabilité</a:t>
            </a:r>
          </a:p>
        </p:txBody>
      </p:sp>
      <p:sp>
        <p:nvSpPr>
          <p:cNvPr id="9" name="Espace réservé du numéro de diapositive 8">
            <a:extLst>
              <a:ext uri="{FF2B5EF4-FFF2-40B4-BE49-F238E27FC236}">
                <a16:creationId xmlns:a16="http://schemas.microsoft.com/office/drawing/2014/main" id="{31872FE1-FE50-6E8E-E9E0-96E6B0AB6723}"/>
              </a:ext>
            </a:extLst>
          </p:cNvPr>
          <p:cNvSpPr>
            <a:spLocks noGrp="1"/>
          </p:cNvSpPr>
          <p:nvPr>
            <p:ph type="sldNum" sz="quarter" idx="11"/>
          </p:nvPr>
        </p:nvSpPr>
        <p:spPr/>
        <p:txBody>
          <a:bodyPr/>
          <a:lstStyle/>
          <a:p>
            <a:fld id="{DEBE2006-DBBB-B14E-BCD7-5B3626703F01}" type="slidenum">
              <a:rPr lang="fr-FR" smtClean="0"/>
              <a:pPr/>
              <a:t>15</a:t>
            </a:fld>
            <a:endParaRPr lang="fr-FR"/>
          </a:p>
        </p:txBody>
      </p:sp>
      <p:sp>
        <p:nvSpPr>
          <p:cNvPr id="12" name="Espace réservé du pied de page 11">
            <a:extLst>
              <a:ext uri="{FF2B5EF4-FFF2-40B4-BE49-F238E27FC236}">
                <a16:creationId xmlns:a16="http://schemas.microsoft.com/office/drawing/2014/main" id="{873FC2F9-7D9B-C4FE-F9F1-35C045C5CE8C}"/>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A79CBAA6-C8E0-5AA3-F06A-DCF90A2844BD}"/>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Réponse du candidat</a:t>
            </a:r>
          </a:p>
        </p:txBody>
      </p:sp>
      <p:sp>
        <p:nvSpPr>
          <p:cNvPr id="2" name="Rectangle : coins arrondis 1">
            <a:extLst>
              <a:ext uri="{FF2B5EF4-FFF2-40B4-BE49-F238E27FC236}">
                <a16:creationId xmlns:a16="http://schemas.microsoft.com/office/drawing/2014/main" id="{CFEF4EA7-30A0-EF3C-3023-3C863C6B1374}"/>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Tree>
    <p:custDataLst>
      <p:tags r:id="rId1"/>
    </p:custDataLst>
    <p:extLst>
      <p:ext uri="{BB962C8B-B14F-4D97-AF65-F5344CB8AC3E}">
        <p14:creationId xmlns:p14="http://schemas.microsoft.com/office/powerpoint/2010/main" val="1318371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342273-D194-F6B4-BA8F-99D692EAAF4F}"/>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0EEC44CA-B8B5-3E5D-E0C8-0EF600919B07}"/>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de communication et de concertation</a:t>
            </a:r>
            <a:endParaRPr lang="fr-FR" sz="2000" u="sng" dirty="0">
              <a:solidFill>
                <a:schemeClr val="tx2"/>
              </a:solidFill>
            </a:endParaRPr>
          </a:p>
        </p:txBody>
      </p:sp>
      <p:sp>
        <p:nvSpPr>
          <p:cNvPr id="9" name="Espace réservé du numéro de diapositive 8">
            <a:extLst>
              <a:ext uri="{FF2B5EF4-FFF2-40B4-BE49-F238E27FC236}">
                <a16:creationId xmlns:a16="http://schemas.microsoft.com/office/drawing/2014/main" id="{27C67D72-B7C2-7CF2-C91E-6E04CFB8FD3F}"/>
              </a:ext>
            </a:extLst>
          </p:cNvPr>
          <p:cNvSpPr>
            <a:spLocks noGrp="1"/>
          </p:cNvSpPr>
          <p:nvPr>
            <p:ph type="sldNum" sz="quarter" idx="11"/>
          </p:nvPr>
        </p:nvSpPr>
        <p:spPr/>
        <p:txBody>
          <a:bodyPr/>
          <a:lstStyle/>
          <a:p>
            <a:fld id="{DEBE2006-DBBB-B14E-BCD7-5B3626703F01}" type="slidenum">
              <a:rPr lang="fr-FR" smtClean="0"/>
              <a:pPr/>
              <a:t>16</a:t>
            </a:fld>
            <a:endParaRPr lang="fr-FR"/>
          </a:p>
        </p:txBody>
      </p:sp>
      <p:sp>
        <p:nvSpPr>
          <p:cNvPr id="12" name="Espace réservé du pied de page 11">
            <a:extLst>
              <a:ext uri="{FF2B5EF4-FFF2-40B4-BE49-F238E27FC236}">
                <a16:creationId xmlns:a16="http://schemas.microsoft.com/office/drawing/2014/main" id="{BEE620D9-2C29-04F6-B472-B28B7E8C3A29}"/>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1">
            <a:extLst>
              <a:ext uri="{FF2B5EF4-FFF2-40B4-BE49-F238E27FC236}">
                <a16:creationId xmlns:a16="http://schemas.microsoft.com/office/drawing/2014/main" id="{AD7724D9-5823-D786-1C3A-FEFEEF131B10}"/>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8" name="ZoneTexte 7">
            <a:extLst>
              <a:ext uri="{FF2B5EF4-FFF2-40B4-BE49-F238E27FC236}">
                <a16:creationId xmlns:a16="http://schemas.microsoft.com/office/drawing/2014/main" id="{DAE5D773-CDA2-D7A6-8C7D-3A53440A5E76}"/>
              </a:ext>
            </a:extLst>
          </p:cNvPr>
          <p:cNvSpPr txBox="1"/>
          <p:nvPr/>
        </p:nvSpPr>
        <p:spPr>
          <a:xfrm>
            <a:off x="422847" y="1372333"/>
            <a:ext cx="10541639" cy="2742482"/>
          </a:xfrm>
          <a:prstGeom prst="rect">
            <a:avLst/>
          </a:prstGeom>
          <a:noFill/>
        </p:spPr>
        <p:txBody>
          <a:bodyPr wrap="square">
            <a:spAutoFit/>
          </a:bodyPr>
          <a:lstStyle/>
          <a:p>
            <a:pPr>
              <a:lnSpc>
                <a:spcPct val="118000"/>
              </a:lnSpc>
              <a:spcAft>
                <a:spcPts val="600"/>
              </a:spcAft>
            </a:pPr>
            <a:r>
              <a:rPr lang="fr-FR" sz="14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400" kern="1400" dirty="0"/>
              <a:t>Pour chaque cible,</a:t>
            </a:r>
          </a:p>
          <a:p>
            <a:pPr marL="742950" lvl="1"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Lister les actions / supports envisagés, et leur dimensionnement (nombre de support, nombre de personnes impactées, etc.)</a:t>
            </a:r>
          </a:p>
          <a:p>
            <a:pPr marL="742950" lvl="1" indent="-285750">
              <a:lnSpc>
                <a:spcPct val="118000"/>
              </a:lnSpc>
              <a:spcAft>
                <a:spcPts val="600"/>
              </a:spcAft>
              <a:buFont typeface="Arial" panose="020B0604020202020204" pitchFamily="34" charset="0"/>
              <a:buChar char="•"/>
            </a:pPr>
            <a:r>
              <a:rPr lang="fr-FR" sz="1400" kern="1400" dirty="0"/>
              <a:t>Préciser la méthodologie associée : création et production interne ou externe ? Modalités de distribution ? Suivi des actions de communication ?</a:t>
            </a:r>
          </a:p>
          <a:p>
            <a:pPr marL="285750" indent="-285750">
              <a:lnSpc>
                <a:spcPct val="118000"/>
              </a:lnSpc>
              <a:spcAft>
                <a:spcPts val="600"/>
              </a:spcAft>
              <a:buFont typeface="Arial" panose="020B0604020202020204" pitchFamily="34" charset="0"/>
              <a:buChar char="•"/>
            </a:pPr>
            <a:r>
              <a:rPr lang="fr-FR" sz="1400" kern="1400" dirty="0"/>
              <a:t>D’autres cibles peuvent être ajoutées (autres financeurs, réseaux de collectivité, prestataires). Dans ce cas, le candidat peut ajouter des lignes au tableau.</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Plusieurs actions sont possibles pour chaque cible.</a:t>
            </a:r>
          </a:p>
        </p:txBody>
      </p:sp>
      <p:sp>
        <p:nvSpPr>
          <p:cNvPr id="11" name="Rectangle : coins arrondis 10">
            <a:extLst>
              <a:ext uri="{FF2B5EF4-FFF2-40B4-BE49-F238E27FC236}">
                <a16:creationId xmlns:a16="http://schemas.microsoft.com/office/drawing/2014/main" id="{76C72E82-BE5C-754C-7625-DBF4D429E049}"/>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
        <p:nvSpPr>
          <p:cNvPr id="3" name="Rectangle 2">
            <a:extLst>
              <a:ext uri="{FF2B5EF4-FFF2-40B4-BE49-F238E27FC236}">
                <a16:creationId xmlns:a16="http://schemas.microsoft.com/office/drawing/2014/main" id="{6435499D-DA98-8597-5C98-C202809AF98E}"/>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lumMod val="60000"/>
                    <a:lumOff val="40000"/>
                  </a:schemeClr>
                </a:solidFill>
                <a:hlinkClick r:id="rId4" action="ppaction://hlinksldjump">
                  <a:extLst>
                    <a:ext uri="{A12FA001-AC4F-418D-AE19-62706E023703}">
                      <ahyp:hlinkClr xmlns:ahyp="http://schemas.microsoft.com/office/drawing/2018/hyperlinkcolor" val="tx"/>
                    </a:ext>
                  </a:extLst>
                </a:hlinkClick>
              </a:rPr>
              <a:t>Voir exemple</a:t>
            </a:r>
            <a:endParaRPr lang="fr-FR" dirty="0">
              <a:solidFill>
                <a:schemeClr val="bg2">
                  <a:lumMod val="60000"/>
                  <a:lumOff val="40000"/>
                </a:schemeClr>
              </a:solidFill>
            </a:endParaRPr>
          </a:p>
        </p:txBody>
      </p:sp>
    </p:spTree>
    <p:custDataLst>
      <p:tags r:id="rId1"/>
    </p:custDataLst>
    <p:extLst>
      <p:ext uri="{BB962C8B-B14F-4D97-AF65-F5344CB8AC3E}">
        <p14:creationId xmlns:p14="http://schemas.microsoft.com/office/powerpoint/2010/main" val="26507348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CA20F-3A58-F088-DAC1-AD6BA775C129}"/>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E4A28896-BDFC-8C46-289D-80831B918F74}"/>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de communication et de concertation</a:t>
            </a:r>
            <a:endParaRPr lang="fr-FR" sz="2000" u="sng" dirty="0">
              <a:solidFill>
                <a:schemeClr val="tx2"/>
              </a:solidFill>
            </a:endParaRPr>
          </a:p>
        </p:txBody>
      </p:sp>
      <p:sp>
        <p:nvSpPr>
          <p:cNvPr id="9" name="Espace réservé du numéro de diapositive 8">
            <a:extLst>
              <a:ext uri="{FF2B5EF4-FFF2-40B4-BE49-F238E27FC236}">
                <a16:creationId xmlns:a16="http://schemas.microsoft.com/office/drawing/2014/main" id="{E0A319C9-482B-BB99-D9E3-C8E8F9DC4E5F}"/>
              </a:ext>
            </a:extLst>
          </p:cNvPr>
          <p:cNvSpPr>
            <a:spLocks noGrp="1"/>
          </p:cNvSpPr>
          <p:nvPr>
            <p:ph type="sldNum" sz="quarter" idx="11"/>
          </p:nvPr>
        </p:nvSpPr>
        <p:spPr/>
        <p:txBody>
          <a:bodyPr/>
          <a:lstStyle/>
          <a:p>
            <a:fld id="{DEBE2006-DBBB-B14E-BCD7-5B3626703F01}" type="slidenum">
              <a:rPr lang="fr-FR" smtClean="0"/>
              <a:pPr/>
              <a:t>17</a:t>
            </a:fld>
            <a:endParaRPr lang="fr-FR"/>
          </a:p>
        </p:txBody>
      </p:sp>
      <p:sp>
        <p:nvSpPr>
          <p:cNvPr id="12" name="Espace réservé du pied de page 11">
            <a:extLst>
              <a:ext uri="{FF2B5EF4-FFF2-40B4-BE49-F238E27FC236}">
                <a16:creationId xmlns:a16="http://schemas.microsoft.com/office/drawing/2014/main" id="{E8ADFEBA-C6C5-0221-4B75-287189012177}"/>
              </a:ext>
            </a:extLst>
          </p:cNvPr>
          <p:cNvSpPr>
            <a:spLocks noGrp="1"/>
          </p:cNvSpPr>
          <p:nvPr>
            <p:ph type="ftr" sz="quarter" idx="10"/>
          </p:nvPr>
        </p:nvSpPr>
        <p:spPr/>
        <p:txBody>
          <a:bodyPr/>
          <a:lstStyle/>
          <a:p>
            <a:r>
              <a:rPr lang="fr-FR"/>
              <a:t>Citeo | Février 2026 | Dossier de candidature de l'AMI Réemploi pour les collectivités</a:t>
            </a:r>
          </a:p>
        </p:txBody>
      </p:sp>
      <p:graphicFrame>
        <p:nvGraphicFramePr>
          <p:cNvPr id="2" name="Tableau 1">
            <a:extLst>
              <a:ext uri="{FF2B5EF4-FFF2-40B4-BE49-F238E27FC236}">
                <a16:creationId xmlns:a16="http://schemas.microsoft.com/office/drawing/2014/main" id="{B5C8BE54-5769-2CB3-5023-E70C35D6B06C}"/>
              </a:ext>
            </a:extLst>
          </p:cNvPr>
          <p:cNvGraphicFramePr>
            <a:graphicFrameLocks noGrp="1"/>
          </p:cNvGraphicFramePr>
          <p:nvPr>
            <p:extLst>
              <p:ext uri="{D42A27DB-BD31-4B8C-83A1-F6EECF244321}">
                <p14:modId xmlns:p14="http://schemas.microsoft.com/office/powerpoint/2010/main" val="484608223"/>
              </p:ext>
            </p:extLst>
          </p:nvPr>
        </p:nvGraphicFramePr>
        <p:xfrm>
          <a:off x="105228" y="1274837"/>
          <a:ext cx="11498943" cy="5475034"/>
        </p:xfrm>
        <a:graphic>
          <a:graphicData uri="http://schemas.openxmlformats.org/drawingml/2006/table">
            <a:tbl>
              <a:tblPr firstRow="1" bandRow="1">
                <a:tableStyleId>{21E4AEA4-8DFA-4A89-87EB-49C32662AFE0}</a:tableStyleId>
              </a:tblPr>
              <a:tblGrid>
                <a:gridCol w="1462315">
                  <a:extLst>
                    <a:ext uri="{9D8B030D-6E8A-4147-A177-3AD203B41FA5}">
                      <a16:colId xmlns:a16="http://schemas.microsoft.com/office/drawing/2014/main" val="720519677"/>
                    </a:ext>
                  </a:extLst>
                </a:gridCol>
                <a:gridCol w="10036628">
                  <a:extLst>
                    <a:ext uri="{9D8B030D-6E8A-4147-A177-3AD203B41FA5}">
                      <a16:colId xmlns:a16="http://schemas.microsoft.com/office/drawing/2014/main" val="3678075961"/>
                    </a:ext>
                  </a:extLst>
                </a:gridCol>
              </a:tblGrid>
              <a:tr h="379792">
                <a:tc>
                  <a:txBody>
                    <a:bodyPr/>
                    <a:lstStyle/>
                    <a:p>
                      <a:r>
                        <a:rPr lang="fr-FR" sz="1200" dirty="0"/>
                        <a:t>Cible</a:t>
                      </a:r>
                    </a:p>
                  </a:txBody>
                  <a:tcPr/>
                </a:tc>
                <a:tc>
                  <a:txBody>
                    <a:bodyPr/>
                    <a:lstStyle/>
                    <a:p>
                      <a:r>
                        <a:rPr lang="fr-FR" sz="1200" dirty="0"/>
                        <a:t>Description des actions</a:t>
                      </a:r>
                    </a:p>
                  </a:txBody>
                  <a:tcPr/>
                </a:tc>
                <a:extLst>
                  <a:ext uri="{0D108BD9-81ED-4DB2-BD59-A6C34878D82A}">
                    <a16:rowId xmlns:a16="http://schemas.microsoft.com/office/drawing/2014/main" val="2618624013"/>
                  </a:ext>
                </a:extLst>
              </a:tr>
              <a:tr h="948993">
                <a:tc>
                  <a:txBody>
                    <a:bodyPr/>
                    <a:lstStyle/>
                    <a:p>
                      <a:r>
                        <a:rPr lang="fr-FR" sz="1400" dirty="0"/>
                        <a:t>Elus</a:t>
                      </a:r>
                    </a:p>
                  </a:txBody>
                  <a:tcPr anchor="ctr"/>
                </a:tc>
                <a:tc>
                  <a:txBody>
                    <a:bodyPr/>
                    <a:lstStyle/>
                    <a:p>
                      <a:endParaRPr lang="fr-FR" sz="1200" dirty="0"/>
                    </a:p>
                  </a:txBody>
                  <a:tcPr anchor="ctr"/>
                </a:tc>
                <a:extLst>
                  <a:ext uri="{0D108BD9-81ED-4DB2-BD59-A6C34878D82A}">
                    <a16:rowId xmlns:a16="http://schemas.microsoft.com/office/drawing/2014/main" val="1991190178"/>
                  </a:ext>
                </a:extLst>
              </a:tr>
              <a:tr h="948993">
                <a:tc>
                  <a:txBody>
                    <a:bodyPr/>
                    <a:lstStyle/>
                    <a:p>
                      <a:r>
                        <a:rPr lang="fr-FR" sz="1400" dirty="0"/>
                        <a:t>Bénéficiaires</a:t>
                      </a:r>
                    </a:p>
                  </a:txBody>
                  <a:tcPr anchor="ctr"/>
                </a:tc>
                <a:tc>
                  <a:txBody>
                    <a:bodyPr/>
                    <a:lstStyle/>
                    <a:p>
                      <a:endParaRPr lang="fr-FR" sz="1200" dirty="0"/>
                    </a:p>
                  </a:txBody>
                  <a:tcPr anchor="ctr"/>
                </a:tc>
                <a:extLst>
                  <a:ext uri="{0D108BD9-81ED-4DB2-BD59-A6C34878D82A}">
                    <a16:rowId xmlns:a16="http://schemas.microsoft.com/office/drawing/2014/main" val="1817074511"/>
                  </a:ext>
                </a:extLst>
              </a:tr>
              <a:tr h="948993">
                <a:tc>
                  <a:txBody>
                    <a:bodyPr/>
                    <a:lstStyle/>
                    <a:p>
                      <a:r>
                        <a:rPr lang="fr-FR" sz="1400" dirty="0"/>
                        <a:t>Agents de la cuisine centrale (cuisine, plonge, livreurs)</a:t>
                      </a:r>
                    </a:p>
                  </a:txBody>
                  <a:tcPr anchor="ctr"/>
                </a:tc>
                <a:tc>
                  <a:txBody>
                    <a:bodyPr/>
                    <a:lstStyle/>
                    <a:p>
                      <a:endParaRPr lang="fr-FR" sz="1200" dirty="0"/>
                    </a:p>
                  </a:txBody>
                  <a:tcPr anchor="ctr"/>
                </a:tc>
                <a:extLst>
                  <a:ext uri="{0D108BD9-81ED-4DB2-BD59-A6C34878D82A}">
                    <a16:rowId xmlns:a16="http://schemas.microsoft.com/office/drawing/2014/main" val="1197628732"/>
                  </a:ext>
                </a:extLst>
              </a:tr>
              <a:tr h="1299270">
                <a:tc>
                  <a:txBody>
                    <a:bodyPr/>
                    <a:lstStyle/>
                    <a:p>
                      <a:r>
                        <a:rPr lang="fr-FR" sz="1400" dirty="0"/>
                        <a:t>Grand public</a:t>
                      </a:r>
                    </a:p>
                  </a:txBody>
                  <a:tcPr anchor="ctr"/>
                </a:tc>
                <a:tc>
                  <a:txBody>
                    <a:bodyPr/>
                    <a:lstStyle/>
                    <a:p>
                      <a:endParaRPr lang="fr-FR" sz="1200" dirty="0"/>
                    </a:p>
                  </a:txBody>
                  <a:tcPr anchor="ctr"/>
                </a:tc>
                <a:extLst>
                  <a:ext uri="{0D108BD9-81ED-4DB2-BD59-A6C34878D82A}">
                    <a16:rowId xmlns:a16="http://schemas.microsoft.com/office/drawing/2014/main" val="3709385272"/>
                  </a:ext>
                </a:extLst>
              </a:tr>
              <a:tr h="948993">
                <a:tc>
                  <a:txBody>
                    <a:bodyPr/>
                    <a:lstStyle/>
                    <a:p>
                      <a:r>
                        <a:rPr lang="fr-FR" sz="1400" dirty="0"/>
                        <a:t>Autre ?</a:t>
                      </a:r>
                    </a:p>
                  </a:txBody>
                  <a:tcPr anchor="ctr"/>
                </a:tc>
                <a:tc>
                  <a:txBody>
                    <a:bodyPr/>
                    <a:lstStyle/>
                    <a:p>
                      <a:endParaRPr lang="fr-FR" sz="1200" dirty="0"/>
                    </a:p>
                  </a:txBody>
                  <a:tcPr anchor="ctr"/>
                </a:tc>
                <a:extLst>
                  <a:ext uri="{0D108BD9-81ED-4DB2-BD59-A6C34878D82A}">
                    <a16:rowId xmlns:a16="http://schemas.microsoft.com/office/drawing/2014/main" val="1284684348"/>
                  </a:ext>
                </a:extLst>
              </a:tr>
            </a:tbl>
          </a:graphicData>
        </a:graphic>
      </p:graphicFrame>
      <p:sp>
        <p:nvSpPr>
          <p:cNvPr id="5" name="Rectangle : coins arrondis 4">
            <a:extLst>
              <a:ext uri="{FF2B5EF4-FFF2-40B4-BE49-F238E27FC236}">
                <a16:creationId xmlns:a16="http://schemas.microsoft.com/office/drawing/2014/main" id="{5F369289-7B58-2043-1741-8A4BF770D285}"/>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Tree>
    <p:custDataLst>
      <p:tags r:id="rId1"/>
    </p:custDataLst>
    <p:extLst>
      <p:ext uri="{BB962C8B-B14F-4D97-AF65-F5344CB8AC3E}">
        <p14:creationId xmlns:p14="http://schemas.microsoft.com/office/powerpoint/2010/main" val="30461019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471C4-E67E-08E2-8816-908958017B9B}"/>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DCFACA2B-66D2-DC93-DC36-0C22175AA910}"/>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Contenants</a:t>
            </a:r>
          </a:p>
        </p:txBody>
      </p:sp>
      <p:sp>
        <p:nvSpPr>
          <p:cNvPr id="9" name="Espace réservé du numéro de diapositive 8">
            <a:extLst>
              <a:ext uri="{FF2B5EF4-FFF2-40B4-BE49-F238E27FC236}">
                <a16:creationId xmlns:a16="http://schemas.microsoft.com/office/drawing/2014/main" id="{559A2152-2230-9702-20DA-4DD3ACDD755B}"/>
              </a:ext>
            </a:extLst>
          </p:cNvPr>
          <p:cNvSpPr>
            <a:spLocks noGrp="1"/>
          </p:cNvSpPr>
          <p:nvPr>
            <p:ph type="sldNum" sz="quarter" idx="11"/>
          </p:nvPr>
        </p:nvSpPr>
        <p:spPr/>
        <p:txBody>
          <a:bodyPr/>
          <a:lstStyle/>
          <a:p>
            <a:fld id="{DEBE2006-DBBB-B14E-BCD7-5B3626703F01}" type="slidenum">
              <a:rPr lang="fr-FR" smtClean="0"/>
              <a:pPr/>
              <a:t>18</a:t>
            </a:fld>
            <a:endParaRPr lang="fr-FR"/>
          </a:p>
        </p:txBody>
      </p:sp>
      <p:sp>
        <p:nvSpPr>
          <p:cNvPr id="12" name="Espace réservé du pied de page 11">
            <a:extLst>
              <a:ext uri="{FF2B5EF4-FFF2-40B4-BE49-F238E27FC236}">
                <a16:creationId xmlns:a16="http://schemas.microsoft.com/office/drawing/2014/main" id="{283545DD-BEFF-AA9D-DB5C-3FA1C61775A7}"/>
              </a:ext>
            </a:extLst>
          </p:cNvPr>
          <p:cNvSpPr>
            <a:spLocks noGrp="1"/>
          </p:cNvSpPr>
          <p:nvPr>
            <p:ph type="ftr" sz="quarter" idx="10"/>
          </p:nvPr>
        </p:nvSpPr>
        <p:spPr/>
        <p:txBody>
          <a:bodyPr/>
          <a:lstStyle/>
          <a:p>
            <a:r>
              <a:rPr lang="fr-FR"/>
              <a:t>Citeo | Février 2026 | Dossier de candidature de l'AMI Réemploi pour les collectivités</a:t>
            </a:r>
            <a:endParaRPr lang="fr-FR" dirty="0"/>
          </a:p>
        </p:txBody>
      </p:sp>
      <p:sp>
        <p:nvSpPr>
          <p:cNvPr id="2" name="Rectangle 1">
            <a:extLst>
              <a:ext uri="{FF2B5EF4-FFF2-40B4-BE49-F238E27FC236}">
                <a16:creationId xmlns:a16="http://schemas.microsoft.com/office/drawing/2014/main" id="{F5131FAA-BB3A-8F44-4097-A68FBE071473}"/>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3" name="Rectangle : coins arrondis 2">
            <a:extLst>
              <a:ext uri="{FF2B5EF4-FFF2-40B4-BE49-F238E27FC236}">
                <a16:creationId xmlns:a16="http://schemas.microsoft.com/office/drawing/2014/main" id="{AF22006C-6480-7DD2-431E-51C7773A2119}"/>
              </a:ext>
            </a:extLst>
          </p:cNvPr>
          <p:cNvSpPr/>
          <p:nvPr/>
        </p:nvSpPr>
        <p:spPr>
          <a:xfrm>
            <a:off x="7491895" y="234618"/>
            <a:ext cx="3057236" cy="1202296"/>
          </a:xfrm>
          <a:prstGeom prst="round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Retrouvez nos bonnes pratiques dans le Guide du Réemploi téléchargeable ici : </a:t>
            </a:r>
            <a:r>
              <a:rPr lang="fr-FR" sz="1200" dirty="0">
                <a:solidFill>
                  <a:schemeClr val="tx1"/>
                </a:solidFill>
                <a:hlinkClick r:id="rId4"/>
              </a:rPr>
              <a:t>https://www.citeo.com/telecharger-le-guide-du-reemploi</a:t>
            </a:r>
            <a:endParaRPr lang="fr-FR" sz="1200" dirty="0">
              <a:solidFill>
                <a:schemeClr val="tx1"/>
              </a:solidFill>
            </a:endParaRPr>
          </a:p>
          <a:p>
            <a:pPr algn="ctr"/>
            <a:r>
              <a:rPr lang="fr-FR" sz="1200" dirty="0">
                <a:solidFill>
                  <a:schemeClr val="tx1"/>
                </a:solidFill>
              </a:rPr>
              <a:t>Nous vous recommandons également la </a:t>
            </a:r>
            <a:r>
              <a:rPr lang="fr-FR" sz="1200" dirty="0">
                <a:solidFill>
                  <a:schemeClr val="tx1"/>
                </a:solidFill>
                <a:hlinkClick r:id="rId5"/>
              </a:rPr>
              <a:t>publication très complète du CNRC</a:t>
            </a:r>
            <a:endParaRPr lang="fr-FR" sz="1200" dirty="0">
              <a:solidFill>
                <a:schemeClr val="tx1"/>
              </a:solidFill>
            </a:endParaRPr>
          </a:p>
        </p:txBody>
      </p:sp>
      <p:pic>
        <p:nvPicPr>
          <p:cNvPr id="13" name="Picture 4">
            <a:extLst>
              <a:ext uri="{FF2B5EF4-FFF2-40B4-BE49-F238E27FC236}">
                <a16:creationId xmlns:a16="http://schemas.microsoft.com/office/drawing/2014/main" id="{31ABEDD6-ECF3-5F40-4FD5-694F4D41A77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7895" y="9738"/>
            <a:ext cx="648000" cy="64800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26A7DEA2-404D-F01F-1A7D-02EA62347F92}"/>
              </a:ext>
            </a:extLst>
          </p:cNvPr>
          <p:cNvSpPr/>
          <p:nvPr/>
        </p:nvSpPr>
        <p:spPr>
          <a:xfrm>
            <a:off x="352425" y="1436914"/>
            <a:ext cx="10963275" cy="379231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nSpc>
                <a:spcPct val="118000"/>
              </a:lnSpc>
              <a:spcAft>
                <a:spcPts val="600"/>
              </a:spcAft>
            </a:pPr>
            <a:r>
              <a:rPr lang="fr-FR" sz="14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400" b="1" kern="1400" dirty="0">
                <a:solidFill>
                  <a:schemeClr val="tx1"/>
                </a:solidFill>
                <a:effectLst/>
                <a:latin typeface="+mn-lt"/>
              </a:rPr>
              <a:t>Quels sont les types de contenants envisagés ? Quels formats ? Quels matériaux ? Quels couvercles ? Quel système de fermeture ? Quel fabricant ? Si le modèle a déjà été identifié, pouvez-vous joindre des photos ?</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Quelle est la durée de vie des contenants (en nombre de rotations) ? La durée de vie diffère-t-elle entre des plats chauds et des plats froids ? L’aptitude au contact alimentaire, à la cuisson et à la réchauffe a-t-elle été vérifiée pour le contenant </a:t>
            </a:r>
            <a:r>
              <a:rPr lang="fr-FR" sz="1400" u="sng" kern="1400" dirty="0">
                <a:solidFill>
                  <a:schemeClr val="tx1"/>
                </a:solidFill>
                <a:effectLst/>
                <a:latin typeface="+mn-lt"/>
              </a:rPr>
              <a:t>et son couvercle </a:t>
            </a:r>
            <a:r>
              <a:rPr lang="fr-FR" sz="1400" kern="1400" dirty="0">
                <a:solidFill>
                  <a:schemeClr val="tx1"/>
                </a:solidFill>
                <a:effectLst/>
                <a:latin typeface="+mn-lt"/>
              </a:rPr>
              <a:t>? </a:t>
            </a:r>
          </a:p>
          <a:p>
            <a:pPr marL="285750" indent="-285750">
              <a:lnSpc>
                <a:spcPct val="118000"/>
              </a:lnSpc>
              <a:spcAft>
                <a:spcPts val="600"/>
              </a:spcAft>
              <a:buFont typeface="Arial" panose="020B0604020202020204" pitchFamily="34" charset="0"/>
              <a:buChar char="•"/>
            </a:pPr>
            <a:r>
              <a:rPr lang="fr-FR" sz="1400" kern="1400" dirty="0">
                <a:solidFill>
                  <a:schemeClr val="tx1"/>
                </a:solidFill>
              </a:rPr>
              <a:t>Les contenants envisagés sont-ils empilables ? La facilité de dérochage a-t-elle été vérifiée ?</a:t>
            </a:r>
          </a:p>
          <a:p>
            <a:pPr marL="285750" indent="-285750">
              <a:lnSpc>
                <a:spcPct val="118000"/>
              </a:lnSpc>
              <a:spcAft>
                <a:spcPts val="600"/>
              </a:spcAft>
              <a:buFont typeface="Arial" panose="020B0604020202020204" pitchFamily="34" charset="0"/>
              <a:buChar char="•"/>
            </a:pPr>
            <a:r>
              <a:rPr lang="fr-FR" sz="1400" b="1" kern="1400" dirty="0">
                <a:solidFill>
                  <a:schemeClr val="tx1"/>
                </a:solidFill>
              </a:rPr>
              <a:t>Combien d’unité est-il prévu de commander pour chaque type de contenant ? Pouvez-vous nous expliquer comment ce nombre a été dimensionné  (indiquer le calcul entre le nombre de commerces, le type de commerces, l’hypothèse de taux de perte, etc. pour chaque format de contenant) ?</a:t>
            </a:r>
          </a:p>
          <a:p>
            <a:pPr marL="285750" indent="-285750">
              <a:lnSpc>
                <a:spcPct val="118000"/>
              </a:lnSpc>
              <a:spcAft>
                <a:spcPts val="600"/>
              </a:spcAft>
              <a:buFont typeface="Arial" panose="020B0604020202020204" pitchFamily="34" charset="0"/>
              <a:buChar char="•"/>
            </a:pPr>
            <a:r>
              <a:rPr lang="fr-FR" sz="1400" b="1" kern="1400" dirty="0">
                <a:solidFill>
                  <a:schemeClr val="tx1"/>
                </a:solidFill>
              </a:rPr>
              <a:t>Qui est propriétaire des contenants ?</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ea typeface="Times New Roman" panose="02020603050405020304" pitchFamily="18" charset="0"/>
                <a:cs typeface="Times New Roman" panose="02020603050405020304" pitchFamily="18" charset="0"/>
              </a:rPr>
              <a:t>Comment seront communiquées les informations de consommation tels que la DLC ou les allergènes (étiquettes, bandeau, puce, QR code, etc.) ?</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Les contenants envisagés sont-ils recyclables ? A quelles conditions ?</a:t>
            </a: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p:txBody>
      </p:sp>
      <p:sp>
        <p:nvSpPr>
          <p:cNvPr id="5" name="Rectangle : coins arrondis 4">
            <a:extLst>
              <a:ext uri="{FF2B5EF4-FFF2-40B4-BE49-F238E27FC236}">
                <a16:creationId xmlns:a16="http://schemas.microsoft.com/office/drawing/2014/main" id="{62070818-76B4-33C0-B2EF-8EC2192697A8}"/>
              </a:ext>
            </a:extLst>
          </p:cNvPr>
          <p:cNvSpPr/>
          <p:nvPr/>
        </p:nvSpPr>
        <p:spPr>
          <a:xfrm>
            <a:off x="10755086" y="0"/>
            <a:ext cx="1436914" cy="6096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Vente à emporter</a:t>
            </a:r>
          </a:p>
        </p:txBody>
      </p:sp>
      <p:sp>
        <p:nvSpPr>
          <p:cNvPr id="10" name="Rectangle 9">
            <a:extLst>
              <a:ext uri="{FF2B5EF4-FFF2-40B4-BE49-F238E27FC236}">
                <a16:creationId xmlns:a16="http://schemas.microsoft.com/office/drawing/2014/main" id="{EA41E206-3F45-B342-1570-4AAA78D6B4DA}"/>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lumMod val="60000"/>
                    <a:lumOff val="40000"/>
                  </a:schemeClr>
                </a:solidFill>
                <a:hlinkClick r:id="rId7" action="ppaction://hlinksldjump">
                  <a:extLst>
                    <a:ext uri="{A12FA001-AC4F-418D-AE19-62706E023703}">
                      <ahyp:hlinkClr xmlns:ahyp="http://schemas.microsoft.com/office/drawing/2018/hyperlinkcolor" val="tx"/>
                    </a:ext>
                  </a:extLst>
                </a:hlinkClick>
              </a:rPr>
              <a:t>Voir exemple</a:t>
            </a:r>
            <a:endParaRPr lang="fr-FR" dirty="0">
              <a:solidFill>
                <a:schemeClr val="bg2">
                  <a:lumMod val="60000"/>
                  <a:lumOff val="40000"/>
                </a:schemeClr>
              </a:solidFill>
            </a:endParaRPr>
          </a:p>
        </p:txBody>
      </p:sp>
    </p:spTree>
    <p:custDataLst>
      <p:tags r:id="rId1"/>
    </p:custDataLst>
    <p:extLst>
      <p:ext uri="{BB962C8B-B14F-4D97-AF65-F5344CB8AC3E}">
        <p14:creationId xmlns:p14="http://schemas.microsoft.com/office/powerpoint/2010/main" val="973597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070094-A22F-C796-41DD-D6523D47C20A}"/>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6FC0B2CA-67CB-D5E5-BF01-4413F9F88B37}"/>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Contenants</a:t>
            </a:r>
          </a:p>
        </p:txBody>
      </p:sp>
      <p:sp>
        <p:nvSpPr>
          <p:cNvPr id="9" name="Espace réservé du numéro de diapositive 8">
            <a:extLst>
              <a:ext uri="{FF2B5EF4-FFF2-40B4-BE49-F238E27FC236}">
                <a16:creationId xmlns:a16="http://schemas.microsoft.com/office/drawing/2014/main" id="{D452DE69-37A8-2425-6D45-E6F3A967C1DB}"/>
              </a:ext>
            </a:extLst>
          </p:cNvPr>
          <p:cNvSpPr>
            <a:spLocks noGrp="1"/>
          </p:cNvSpPr>
          <p:nvPr>
            <p:ph type="sldNum" sz="quarter" idx="11"/>
          </p:nvPr>
        </p:nvSpPr>
        <p:spPr/>
        <p:txBody>
          <a:bodyPr/>
          <a:lstStyle/>
          <a:p>
            <a:fld id="{DEBE2006-DBBB-B14E-BCD7-5B3626703F01}" type="slidenum">
              <a:rPr lang="fr-FR" smtClean="0"/>
              <a:pPr/>
              <a:t>19</a:t>
            </a:fld>
            <a:endParaRPr lang="fr-FR"/>
          </a:p>
        </p:txBody>
      </p:sp>
      <p:sp>
        <p:nvSpPr>
          <p:cNvPr id="12" name="Espace réservé du pied de page 11">
            <a:extLst>
              <a:ext uri="{FF2B5EF4-FFF2-40B4-BE49-F238E27FC236}">
                <a16:creationId xmlns:a16="http://schemas.microsoft.com/office/drawing/2014/main" id="{3D149E7E-9DAB-BB4A-8391-DE23D1B6ED5D}"/>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5" name="Rectangle 4">
            <a:extLst>
              <a:ext uri="{FF2B5EF4-FFF2-40B4-BE49-F238E27FC236}">
                <a16:creationId xmlns:a16="http://schemas.microsoft.com/office/drawing/2014/main" id="{E627AFEA-64FA-9131-B6AD-98A630D960F0}"/>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Réponse du candidat</a:t>
            </a:r>
          </a:p>
        </p:txBody>
      </p:sp>
      <p:sp>
        <p:nvSpPr>
          <p:cNvPr id="2" name="Rectangle : coins arrondis 1">
            <a:extLst>
              <a:ext uri="{FF2B5EF4-FFF2-40B4-BE49-F238E27FC236}">
                <a16:creationId xmlns:a16="http://schemas.microsoft.com/office/drawing/2014/main" id="{803B7E28-66A5-821C-9620-4AE8039CC68E}"/>
              </a:ext>
            </a:extLst>
          </p:cNvPr>
          <p:cNvSpPr/>
          <p:nvPr/>
        </p:nvSpPr>
        <p:spPr>
          <a:xfrm>
            <a:off x="10755086" y="0"/>
            <a:ext cx="1436914" cy="6096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Vente à emporter</a:t>
            </a:r>
          </a:p>
        </p:txBody>
      </p:sp>
    </p:spTree>
    <p:custDataLst>
      <p:tags r:id="rId1"/>
    </p:custDataLst>
    <p:extLst>
      <p:ext uri="{BB962C8B-B14F-4D97-AF65-F5344CB8AC3E}">
        <p14:creationId xmlns:p14="http://schemas.microsoft.com/office/powerpoint/2010/main" val="3867658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1B75019-3710-E7BC-4836-CB7D8045E02E}"/>
              </a:ext>
            </a:extLst>
          </p:cNvPr>
          <p:cNvSpPr/>
          <p:nvPr/>
        </p:nvSpPr>
        <p:spPr>
          <a:xfrm>
            <a:off x="168774" y="1719819"/>
            <a:ext cx="1828800" cy="12446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FAFBDDCF-9D99-C9B0-76F7-CC82A229E564}"/>
              </a:ext>
            </a:extLst>
          </p:cNvPr>
          <p:cNvSpPr/>
          <p:nvPr/>
        </p:nvSpPr>
        <p:spPr>
          <a:xfrm>
            <a:off x="1468676" y="1719819"/>
            <a:ext cx="528898" cy="12446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7" y="97978"/>
            <a:ext cx="11318303" cy="810031"/>
          </a:xfrm>
        </p:spPr>
        <p:txBody>
          <a:bodyPr/>
          <a:lstStyle/>
          <a:p>
            <a:pPr>
              <a:lnSpc>
                <a:spcPct val="100000"/>
              </a:lnSpc>
            </a:pPr>
            <a:r>
              <a:rPr lang="fr-FR" sz="2000" dirty="0"/>
              <a:t>Comment naviguer dans ce dossier de candidature ?</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2</a:t>
            </a:fld>
            <a:endParaRPr lang="fr-FR"/>
          </a:p>
        </p:txBody>
      </p:sp>
      <p:sp>
        <p:nvSpPr>
          <p:cNvPr id="6" name="ZoneTexte 5">
            <a:extLst>
              <a:ext uri="{FF2B5EF4-FFF2-40B4-BE49-F238E27FC236}">
                <a16:creationId xmlns:a16="http://schemas.microsoft.com/office/drawing/2014/main" id="{77E49F3F-1F21-2F09-885B-E63B2A4D08B1}"/>
              </a:ext>
            </a:extLst>
          </p:cNvPr>
          <p:cNvSpPr txBox="1"/>
          <p:nvPr/>
        </p:nvSpPr>
        <p:spPr>
          <a:xfrm>
            <a:off x="422847" y="1230053"/>
            <a:ext cx="6878806" cy="369332"/>
          </a:xfrm>
          <a:prstGeom prst="rect">
            <a:avLst/>
          </a:prstGeom>
          <a:noFill/>
        </p:spPr>
        <p:txBody>
          <a:bodyPr wrap="none" rtlCol="0">
            <a:spAutoFit/>
          </a:bodyPr>
          <a:lstStyle/>
          <a:p>
            <a:r>
              <a:rPr lang="fr-FR" b="1" dirty="0"/>
              <a:t>3 types de diapositives reconnaissables au bandeau latéral : </a:t>
            </a:r>
          </a:p>
        </p:txBody>
      </p:sp>
      <p:sp>
        <p:nvSpPr>
          <p:cNvPr id="10" name="ZoneTexte 9">
            <a:extLst>
              <a:ext uri="{FF2B5EF4-FFF2-40B4-BE49-F238E27FC236}">
                <a16:creationId xmlns:a16="http://schemas.microsoft.com/office/drawing/2014/main" id="{BEB9964D-E866-1214-0061-5455AA16FAE4}"/>
              </a:ext>
            </a:extLst>
          </p:cNvPr>
          <p:cNvSpPr txBox="1"/>
          <p:nvPr/>
        </p:nvSpPr>
        <p:spPr>
          <a:xfrm>
            <a:off x="400936" y="3046431"/>
            <a:ext cx="1364476" cy="369332"/>
          </a:xfrm>
          <a:prstGeom prst="rect">
            <a:avLst/>
          </a:prstGeom>
          <a:noFill/>
        </p:spPr>
        <p:txBody>
          <a:bodyPr wrap="none" rtlCol="0">
            <a:spAutoFit/>
          </a:bodyPr>
          <a:lstStyle/>
          <a:p>
            <a:r>
              <a:rPr lang="fr-FR" dirty="0"/>
              <a:t>Instructions</a:t>
            </a:r>
          </a:p>
        </p:txBody>
      </p:sp>
      <p:sp>
        <p:nvSpPr>
          <p:cNvPr id="11" name="Rectangle 10">
            <a:extLst>
              <a:ext uri="{FF2B5EF4-FFF2-40B4-BE49-F238E27FC236}">
                <a16:creationId xmlns:a16="http://schemas.microsoft.com/office/drawing/2014/main" id="{5CB9AA36-AF3A-30B6-857F-D7D81E95ACE9}"/>
              </a:ext>
            </a:extLst>
          </p:cNvPr>
          <p:cNvSpPr/>
          <p:nvPr/>
        </p:nvSpPr>
        <p:spPr>
          <a:xfrm>
            <a:off x="2179876" y="1719819"/>
            <a:ext cx="1828800" cy="12446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a:extLst>
              <a:ext uri="{FF2B5EF4-FFF2-40B4-BE49-F238E27FC236}">
                <a16:creationId xmlns:a16="http://schemas.microsoft.com/office/drawing/2014/main" id="{EFACC6B0-DF50-DFEE-AE4F-4678E0734DC6}"/>
              </a:ext>
            </a:extLst>
          </p:cNvPr>
          <p:cNvSpPr/>
          <p:nvPr/>
        </p:nvSpPr>
        <p:spPr>
          <a:xfrm>
            <a:off x="4907486" y="1712395"/>
            <a:ext cx="1828800" cy="124460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1BF32DC7-1A24-15A7-10A8-70F0D96B0F7D}"/>
              </a:ext>
            </a:extLst>
          </p:cNvPr>
          <p:cNvSpPr/>
          <p:nvPr/>
        </p:nvSpPr>
        <p:spPr>
          <a:xfrm>
            <a:off x="6210454" y="1709106"/>
            <a:ext cx="528898" cy="12446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ZoneTexte 14">
            <a:extLst>
              <a:ext uri="{FF2B5EF4-FFF2-40B4-BE49-F238E27FC236}">
                <a16:creationId xmlns:a16="http://schemas.microsoft.com/office/drawing/2014/main" id="{FF77B688-119E-9267-E09E-A87F2B0F0659}"/>
              </a:ext>
            </a:extLst>
          </p:cNvPr>
          <p:cNvSpPr txBox="1"/>
          <p:nvPr/>
        </p:nvSpPr>
        <p:spPr>
          <a:xfrm>
            <a:off x="2157393" y="3046431"/>
            <a:ext cx="1903150" cy="369332"/>
          </a:xfrm>
          <a:prstGeom prst="rect">
            <a:avLst/>
          </a:prstGeom>
          <a:noFill/>
        </p:spPr>
        <p:txBody>
          <a:bodyPr wrap="none" rtlCol="0">
            <a:spAutoFit/>
          </a:bodyPr>
          <a:lstStyle/>
          <a:p>
            <a:r>
              <a:rPr lang="fr-FR" dirty="0"/>
              <a:t>A vous de jouer !</a:t>
            </a:r>
          </a:p>
        </p:txBody>
      </p:sp>
      <p:sp>
        <p:nvSpPr>
          <p:cNvPr id="16" name="ZoneTexte 15">
            <a:extLst>
              <a:ext uri="{FF2B5EF4-FFF2-40B4-BE49-F238E27FC236}">
                <a16:creationId xmlns:a16="http://schemas.microsoft.com/office/drawing/2014/main" id="{C2672605-9932-A363-E4C9-B5B14508C9F4}"/>
              </a:ext>
            </a:extLst>
          </p:cNvPr>
          <p:cNvSpPr txBox="1"/>
          <p:nvPr/>
        </p:nvSpPr>
        <p:spPr>
          <a:xfrm>
            <a:off x="4612451" y="3059668"/>
            <a:ext cx="2468624" cy="646331"/>
          </a:xfrm>
          <a:prstGeom prst="rect">
            <a:avLst/>
          </a:prstGeom>
          <a:noFill/>
        </p:spPr>
        <p:txBody>
          <a:bodyPr wrap="square" rtlCol="0">
            <a:spAutoFit/>
          </a:bodyPr>
          <a:lstStyle/>
          <a:p>
            <a:pPr algn="ctr"/>
            <a:r>
              <a:rPr lang="fr-FR" u="sng" dirty="0"/>
              <a:t>Exemples rassemblés à la fin du document</a:t>
            </a:r>
          </a:p>
        </p:txBody>
      </p:sp>
      <p:sp>
        <p:nvSpPr>
          <p:cNvPr id="18" name="ZoneTexte 17">
            <a:extLst>
              <a:ext uri="{FF2B5EF4-FFF2-40B4-BE49-F238E27FC236}">
                <a16:creationId xmlns:a16="http://schemas.microsoft.com/office/drawing/2014/main" id="{00FB4C4A-FAE1-601F-AA16-BA69485F6AAC}"/>
              </a:ext>
            </a:extLst>
          </p:cNvPr>
          <p:cNvSpPr txBox="1"/>
          <p:nvPr/>
        </p:nvSpPr>
        <p:spPr>
          <a:xfrm>
            <a:off x="397078" y="4329106"/>
            <a:ext cx="4865434" cy="369332"/>
          </a:xfrm>
          <a:prstGeom prst="rect">
            <a:avLst/>
          </a:prstGeom>
          <a:noFill/>
        </p:spPr>
        <p:txBody>
          <a:bodyPr wrap="none" rtlCol="0">
            <a:spAutoFit/>
          </a:bodyPr>
          <a:lstStyle/>
          <a:p>
            <a:r>
              <a:rPr lang="fr-FR" b="1" dirty="0"/>
              <a:t>10 diapositives à remplir selon les leviers :</a:t>
            </a:r>
          </a:p>
        </p:txBody>
      </p:sp>
      <p:cxnSp>
        <p:nvCxnSpPr>
          <p:cNvPr id="22" name="Connecteur droit 21">
            <a:extLst>
              <a:ext uri="{FF2B5EF4-FFF2-40B4-BE49-F238E27FC236}">
                <a16:creationId xmlns:a16="http://schemas.microsoft.com/office/drawing/2014/main" id="{0ADEA002-CE51-99E8-E012-D0BEDE99253A}"/>
              </a:ext>
            </a:extLst>
          </p:cNvPr>
          <p:cNvCxnSpPr/>
          <p:nvPr/>
        </p:nvCxnSpPr>
        <p:spPr>
          <a:xfrm>
            <a:off x="7340600" y="1230053"/>
            <a:ext cx="0" cy="4766069"/>
          </a:xfrm>
          <a:prstGeom prst="line">
            <a:avLst/>
          </a:prstGeom>
        </p:spPr>
        <p:style>
          <a:lnRef idx="1">
            <a:schemeClr val="accent4"/>
          </a:lnRef>
          <a:fillRef idx="0">
            <a:schemeClr val="accent4"/>
          </a:fillRef>
          <a:effectRef idx="0">
            <a:schemeClr val="accent4"/>
          </a:effectRef>
          <a:fontRef idx="minor">
            <a:schemeClr val="tx1"/>
          </a:fontRef>
        </p:style>
      </p:cxnSp>
      <p:sp>
        <p:nvSpPr>
          <p:cNvPr id="26" name="Rectangle 25">
            <a:extLst>
              <a:ext uri="{FF2B5EF4-FFF2-40B4-BE49-F238E27FC236}">
                <a16:creationId xmlns:a16="http://schemas.microsoft.com/office/drawing/2014/main" id="{0E87CA4A-C080-4761-2165-B3970D100698}"/>
              </a:ext>
            </a:extLst>
          </p:cNvPr>
          <p:cNvSpPr/>
          <p:nvPr/>
        </p:nvSpPr>
        <p:spPr>
          <a:xfrm>
            <a:off x="7567735" y="1230053"/>
            <a:ext cx="4394059" cy="485955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000" dirty="0">
              <a:solidFill>
                <a:schemeClr val="tx1"/>
              </a:solidFill>
            </a:endParaRPr>
          </a:p>
          <a:p>
            <a:pPr algn="ctr"/>
            <a:endParaRPr lang="fr-FR" sz="2000" dirty="0">
              <a:solidFill>
                <a:schemeClr val="tx1"/>
              </a:solidFill>
            </a:endParaRPr>
          </a:p>
          <a:p>
            <a:pPr algn="ctr"/>
            <a:endParaRPr lang="fr-FR" sz="2000" dirty="0">
              <a:solidFill>
                <a:schemeClr val="tx1"/>
              </a:solidFill>
            </a:endParaRPr>
          </a:p>
          <a:p>
            <a:pPr algn="ctr"/>
            <a:endParaRPr lang="fr-FR" sz="2000" dirty="0">
              <a:solidFill>
                <a:schemeClr val="tx1"/>
              </a:solidFill>
            </a:endParaRPr>
          </a:p>
          <a:p>
            <a:pPr algn="ctr"/>
            <a:endParaRPr lang="fr-FR" sz="2000" dirty="0">
              <a:solidFill>
                <a:schemeClr val="tx1"/>
              </a:solidFill>
            </a:endParaRPr>
          </a:p>
          <a:p>
            <a:pPr algn="ctr"/>
            <a:endParaRPr lang="fr-FR" sz="2000" dirty="0">
              <a:solidFill>
                <a:schemeClr val="tx1"/>
              </a:solidFill>
            </a:endParaRPr>
          </a:p>
          <a:p>
            <a:pPr algn="ctr"/>
            <a:endParaRPr lang="fr-FR" sz="2000" dirty="0">
              <a:solidFill>
                <a:schemeClr val="tx1"/>
              </a:solidFill>
            </a:endParaRPr>
          </a:p>
          <a:p>
            <a:pPr algn="ctr"/>
            <a:r>
              <a:rPr lang="fr-FR" sz="2000" dirty="0">
                <a:solidFill>
                  <a:schemeClr val="tx1"/>
                </a:solidFill>
                <a:hlinkClick r:id="rId4" action="ppaction://hlinksldjump"/>
              </a:rPr>
              <a:t>Consignes générales</a:t>
            </a:r>
            <a:endParaRPr lang="fr-FR" sz="2000" dirty="0">
              <a:solidFill>
                <a:schemeClr val="tx1"/>
              </a:solidFill>
            </a:endParaRPr>
          </a:p>
          <a:p>
            <a:pPr algn="ctr"/>
            <a:r>
              <a:rPr lang="fr-FR" sz="2000" dirty="0">
                <a:solidFill>
                  <a:schemeClr val="tx1"/>
                </a:solidFill>
                <a:hlinkClick r:id="rId5" action="ppaction://hlinksldjump"/>
              </a:rPr>
              <a:t>Présentation du territoire</a:t>
            </a:r>
            <a:endParaRPr lang="fr-FR" sz="2000" dirty="0">
              <a:solidFill>
                <a:schemeClr val="tx1"/>
              </a:solidFill>
            </a:endParaRPr>
          </a:p>
          <a:p>
            <a:pPr algn="ctr"/>
            <a:r>
              <a:rPr lang="fr-FR" sz="2000" dirty="0">
                <a:solidFill>
                  <a:schemeClr val="tx1"/>
                </a:solidFill>
                <a:hlinkClick r:id="rId6" action="ppaction://hlinksldjump"/>
              </a:rPr>
              <a:t>Actions envisagées</a:t>
            </a:r>
            <a:endParaRPr lang="fr-FR" sz="2000" dirty="0">
              <a:solidFill>
                <a:schemeClr val="tx1"/>
              </a:solidFill>
            </a:endParaRPr>
          </a:p>
          <a:p>
            <a:pPr algn="ctr"/>
            <a:r>
              <a:rPr lang="fr-FR" sz="1600" dirty="0">
                <a:solidFill>
                  <a:schemeClr val="tx1"/>
                </a:solidFill>
                <a:hlinkClick r:id="rId7" action="ppaction://hlinksldjump"/>
              </a:rPr>
              <a:t>Portage à domicile</a:t>
            </a:r>
            <a:endParaRPr lang="fr-FR" sz="1600" dirty="0">
              <a:solidFill>
                <a:schemeClr val="tx1"/>
              </a:solidFill>
            </a:endParaRPr>
          </a:p>
          <a:p>
            <a:pPr algn="ctr"/>
            <a:r>
              <a:rPr lang="fr-FR" sz="1600" dirty="0">
                <a:solidFill>
                  <a:schemeClr val="tx1"/>
                </a:solidFill>
                <a:hlinkClick r:id="rId8" action="ppaction://hlinksldjump"/>
              </a:rPr>
              <a:t>Vente à emporter</a:t>
            </a:r>
            <a:endParaRPr lang="fr-FR" sz="1600" dirty="0">
              <a:solidFill>
                <a:schemeClr val="tx1"/>
              </a:solidFill>
            </a:endParaRPr>
          </a:p>
          <a:p>
            <a:pPr algn="ctr"/>
            <a:r>
              <a:rPr lang="fr-FR" sz="1600" dirty="0">
                <a:solidFill>
                  <a:schemeClr val="tx1"/>
                </a:solidFill>
                <a:hlinkClick r:id="rId9" action="ppaction://hlinksldjump"/>
              </a:rPr>
              <a:t>Evènementiel</a:t>
            </a:r>
            <a:endParaRPr lang="fr-FR" sz="1600" dirty="0">
              <a:solidFill>
                <a:schemeClr val="tx1"/>
              </a:solidFill>
            </a:endParaRPr>
          </a:p>
          <a:p>
            <a:pPr algn="ctr"/>
            <a:r>
              <a:rPr lang="fr-FR" sz="2000" dirty="0">
                <a:solidFill>
                  <a:schemeClr val="tx1"/>
                </a:solidFill>
                <a:hlinkClick r:id="rId10" action="ppaction://hlinksldjump"/>
              </a:rPr>
              <a:t>Equipe projet</a:t>
            </a:r>
            <a:endParaRPr lang="fr-FR" sz="2000" dirty="0">
              <a:solidFill>
                <a:schemeClr val="tx1"/>
              </a:solidFill>
            </a:endParaRPr>
          </a:p>
          <a:p>
            <a:pPr algn="ctr"/>
            <a:r>
              <a:rPr lang="fr-FR" sz="2000" dirty="0">
                <a:solidFill>
                  <a:schemeClr val="tx1"/>
                </a:solidFill>
                <a:hlinkClick r:id="rId11" action="ppaction://hlinksldjump"/>
              </a:rPr>
              <a:t>Identification des parties prenantes</a:t>
            </a:r>
            <a:endParaRPr lang="fr-FR" sz="2000" dirty="0">
              <a:solidFill>
                <a:schemeClr val="tx1"/>
              </a:solidFill>
            </a:endParaRPr>
          </a:p>
          <a:p>
            <a:pPr algn="ctr"/>
            <a:r>
              <a:rPr lang="fr-FR" sz="2000" dirty="0">
                <a:solidFill>
                  <a:schemeClr val="tx1"/>
                </a:solidFill>
                <a:hlinkClick r:id="rId12" action="ppaction://hlinksldjump"/>
              </a:rPr>
              <a:t>Planning</a:t>
            </a:r>
            <a:endParaRPr lang="fr-FR" sz="2000" dirty="0">
              <a:solidFill>
                <a:schemeClr val="tx1"/>
              </a:solidFill>
            </a:endParaRPr>
          </a:p>
          <a:p>
            <a:pPr algn="ctr"/>
            <a:r>
              <a:rPr lang="fr-FR" sz="2000" dirty="0">
                <a:solidFill>
                  <a:schemeClr val="tx1"/>
                </a:solidFill>
                <a:hlinkClick r:id="rId13" action="ppaction://hlinksldjump"/>
              </a:rPr>
              <a:t>Budget</a:t>
            </a:r>
            <a:endParaRPr lang="fr-FR" sz="2000" dirty="0">
              <a:solidFill>
                <a:schemeClr val="tx1"/>
              </a:solidFill>
            </a:endParaRPr>
          </a:p>
          <a:p>
            <a:pPr algn="ctr"/>
            <a:endParaRPr lang="fr-FR" sz="2000" dirty="0">
              <a:solidFill>
                <a:schemeClr val="tx1"/>
              </a:solidFill>
            </a:endParaRPr>
          </a:p>
          <a:p>
            <a:pPr algn="ctr"/>
            <a:endParaRPr lang="fr-FR" sz="2000" dirty="0">
              <a:solidFill>
                <a:schemeClr val="tx1"/>
              </a:solidFill>
            </a:endParaRPr>
          </a:p>
          <a:p>
            <a:pPr algn="ctr"/>
            <a:endParaRPr lang="fr-FR" sz="2000" dirty="0">
              <a:solidFill>
                <a:schemeClr val="tx1"/>
              </a:solidFill>
            </a:endParaRPr>
          </a:p>
        </p:txBody>
      </p:sp>
      <p:pic>
        <p:nvPicPr>
          <p:cNvPr id="1038" name="Picture 14" descr="Cliquez sur - Icônes ui gratuites">
            <a:extLst>
              <a:ext uri="{FF2B5EF4-FFF2-40B4-BE49-F238E27FC236}">
                <a16:creationId xmlns:a16="http://schemas.microsoft.com/office/drawing/2014/main" id="{7CC428C4-0549-040A-0C9E-BA319EFBFB12}"/>
              </a:ext>
            </a:extLst>
          </p:cNvPr>
          <p:cNvPicPr>
            <a:picLocks noChangeAspect="1" noChangeArrowheads="1"/>
          </p:cNvPicPr>
          <p:nvPr/>
        </p:nvPicPr>
        <p:blipFill>
          <a:blip r:embed="rId1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799948" y="1414719"/>
            <a:ext cx="1332856" cy="1332856"/>
          </a:xfrm>
          <a:prstGeom prst="rect">
            <a:avLst/>
          </a:prstGeom>
          <a:noFill/>
          <a:extLst>
            <a:ext uri="{909E8E84-426E-40DD-AFC4-6F175D3DCCD1}">
              <a14:hiddenFill xmlns:a14="http://schemas.microsoft.com/office/drawing/2010/main">
                <a:solidFill>
                  <a:srgbClr val="FFFFFF"/>
                </a:solidFill>
              </a14:hiddenFill>
            </a:ext>
          </a:extLst>
        </p:spPr>
      </p:pic>
      <p:sp>
        <p:nvSpPr>
          <p:cNvPr id="31" name="Espace réservé du pied de page 30">
            <a:extLst>
              <a:ext uri="{FF2B5EF4-FFF2-40B4-BE49-F238E27FC236}">
                <a16:creationId xmlns:a16="http://schemas.microsoft.com/office/drawing/2014/main" id="{3E0058F8-E403-5B74-9CD4-21A932AD09B4}"/>
              </a:ext>
            </a:extLst>
          </p:cNvPr>
          <p:cNvSpPr>
            <a:spLocks noGrp="1"/>
          </p:cNvSpPr>
          <p:nvPr>
            <p:ph type="ftr" sz="quarter" idx="10"/>
          </p:nvPr>
        </p:nvSpPr>
        <p:spPr/>
        <p:txBody>
          <a:bodyPr/>
          <a:lstStyle/>
          <a:p>
            <a:r>
              <a:rPr lang="fr-FR"/>
              <a:t>Citeo | Février 2026 | Dossier de candidature de l'AMI Réemploi pour les collectivités</a:t>
            </a:r>
            <a:endParaRPr lang="fr-FR" dirty="0"/>
          </a:p>
        </p:txBody>
      </p:sp>
      <p:sp>
        <p:nvSpPr>
          <p:cNvPr id="32" name="ZoneTexte 31">
            <a:extLst>
              <a:ext uri="{FF2B5EF4-FFF2-40B4-BE49-F238E27FC236}">
                <a16:creationId xmlns:a16="http://schemas.microsoft.com/office/drawing/2014/main" id="{37E18460-B06D-4DE9-386A-4A4AB31192FE}"/>
              </a:ext>
            </a:extLst>
          </p:cNvPr>
          <p:cNvSpPr txBox="1"/>
          <p:nvPr/>
        </p:nvSpPr>
        <p:spPr>
          <a:xfrm>
            <a:off x="4256134" y="2067631"/>
            <a:ext cx="453970" cy="646331"/>
          </a:xfrm>
          <a:prstGeom prst="rect">
            <a:avLst/>
          </a:prstGeom>
          <a:noFill/>
        </p:spPr>
        <p:txBody>
          <a:bodyPr wrap="none" rtlCol="0">
            <a:spAutoFit/>
          </a:bodyPr>
          <a:lstStyle/>
          <a:p>
            <a:r>
              <a:rPr lang="fr-FR" sz="3600" dirty="0"/>
              <a:t>+</a:t>
            </a:r>
          </a:p>
        </p:txBody>
      </p:sp>
      <p:sp>
        <p:nvSpPr>
          <p:cNvPr id="33" name="Rectangle : coins arrondis 32">
            <a:extLst>
              <a:ext uri="{FF2B5EF4-FFF2-40B4-BE49-F238E27FC236}">
                <a16:creationId xmlns:a16="http://schemas.microsoft.com/office/drawing/2014/main" id="{426C2EB0-67B8-6B77-7E99-0C4326C3F0FD}"/>
              </a:ext>
            </a:extLst>
          </p:cNvPr>
          <p:cNvSpPr/>
          <p:nvPr/>
        </p:nvSpPr>
        <p:spPr>
          <a:xfrm>
            <a:off x="168774" y="4810725"/>
            <a:ext cx="2795921" cy="325178"/>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
        <p:nvSpPr>
          <p:cNvPr id="34" name="Rectangle : coins arrondis 33">
            <a:extLst>
              <a:ext uri="{FF2B5EF4-FFF2-40B4-BE49-F238E27FC236}">
                <a16:creationId xmlns:a16="http://schemas.microsoft.com/office/drawing/2014/main" id="{4A469D69-B825-B0EC-6877-8765921AAA39}"/>
              </a:ext>
            </a:extLst>
          </p:cNvPr>
          <p:cNvSpPr/>
          <p:nvPr/>
        </p:nvSpPr>
        <p:spPr>
          <a:xfrm>
            <a:off x="168774" y="5215034"/>
            <a:ext cx="2795921" cy="325178"/>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
        <p:nvSpPr>
          <p:cNvPr id="35" name="Rectangle : coins arrondis 34">
            <a:extLst>
              <a:ext uri="{FF2B5EF4-FFF2-40B4-BE49-F238E27FC236}">
                <a16:creationId xmlns:a16="http://schemas.microsoft.com/office/drawing/2014/main" id="{F18119CB-D898-2C7C-BA84-5E37270D44DA}"/>
              </a:ext>
            </a:extLst>
          </p:cNvPr>
          <p:cNvSpPr/>
          <p:nvPr/>
        </p:nvSpPr>
        <p:spPr>
          <a:xfrm>
            <a:off x="3155046" y="4792097"/>
            <a:ext cx="2795921" cy="325178"/>
          </a:xfrm>
          <a:prstGeom prst="round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Vente à emporter</a:t>
            </a:r>
          </a:p>
        </p:txBody>
      </p:sp>
      <p:sp>
        <p:nvSpPr>
          <p:cNvPr id="36" name="Rectangle : coins arrondis 35">
            <a:extLst>
              <a:ext uri="{FF2B5EF4-FFF2-40B4-BE49-F238E27FC236}">
                <a16:creationId xmlns:a16="http://schemas.microsoft.com/office/drawing/2014/main" id="{E26E95D7-4BEA-58A5-7D39-085CF6A37AAE}"/>
              </a:ext>
            </a:extLst>
          </p:cNvPr>
          <p:cNvSpPr/>
          <p:nvPr/>
        </p:nvSpPr>
        <p:spPr>
          <a:xfrm>
            <a:off x="3155046" y="5235889"/>
            <a:ext cx="2795921" cy="325178"/>
          </a:xfrm>
          <a:prstGeom prst="round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Evènementiel</a:t>
            </a:r>
          </a:p>
        </p:txBody>
      </p:sp>
    </p:spTree>
    <p:custDataLst>
      <p:tags r:id="rId1"/>
    </p:custDataLst>
    <p:extLst>
      <p:ext uri="{BB962C8B-B14F-4D97-AF65-F5344CB8AC3E}">
        <p14:creationId xmlns:p14="http://schemas.microsoft.com/office/powerpoint/2010/main" val="12677788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4461BC-FD63-4CA6-C2A3-49870F5AA20A}"/>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841201F1-8812-E6BA-8FBB-8283D54572BA}"/>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Logistique</a:t>
            </a:r>
          </a:p>
        </p:txBody>
      </p:sp>
      <p:sp>
        <p:nvSpPr>
          <p:cNvPr id="9" name="Espace réservé du numéro de diapositive 8">
            <a:extLst>
              <a:ext uri="{FF2B5EF4-FFF2-40B4-BE49-F238E27FC236}">
                <a16:creationId xmlns:a16="http://schemas.microsoft.com/office/drawing/2014/main" id="{80FC1C50-A275-908C-550E-CA55A2F1BD4E}"/>
              </a:ext>
            </a:extLst>
          </p:cNvPr>
          <p:cNvSpPr>
            <a:spLocks noGrp="1"/>
          </p:cNvSpPr>
          <p:nvPr>
            <p:ph type="sldNum" sz="quarter" idx="11"/>
          </p:nvPr>
        </p:nvSpPr>
        <p:spPr/>
        <p:txBody>
          <a:bodyPr/>
          <a:lstStyle/>
          <a:p>
            <a:fld id="{DEBE2006-DBBB-B14E-BCD7-5B3626703F01}" type="slidenum">
              <a:rPr lang="fr-FR" smtClean="0"/>
              <a:pPr/>
              <a:t>20</a:t>
            </a:fld>
            <a:endParaRPr lang="fr-FR"/>
          </a:p>
        </p:txBody>
      </p:sp>
      <p:sp>
        <p:nvSpPr>
          <p:cNvPr id="12" name="Espace réservé du pied de page 11">
            <a:extLst>
              <a:ext uri="{FF2B5EF4-FFF2-40B4-BE49-F238E27FC236}">
                <a16:creationId xmlns:a16="http://schemas.microsoft.com/office/drawing/2014/main" id="{C2A8160F-5C5D-6C35-AFCB-85004D6672D8}"/>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1">
            <a:extLst>
              <a:ext uri="{FF2B5EF4-FFF2-40B4-BE49-F238E27FC236}">
                <a16:creationId xmlns:a16="http://schemas.microsoft.com/office/drawing/2014/main" id="{7E50F826-D747-DFE2-C158-C3C0670B5159}"/>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5" name="Rectangle 14">
            <a:extLst>
              <a:ext uri="{FF2B5EF4-FFF2-40B4-BE49-F238E27FC236}">
                <a16:creationId xmlns:a16="http://schemas.microsoft.com/office/drawing/2014/main" id="{C3E68A72-F3A9-E632-EB0B-E1F2289D92EC}"/>
              </a:ext>
            </a:extLst>
          </p:cNvPr>
          <p:cNvSpPr/>
          <p:nvPr/>
        </p:nvSpPr>
        <p:spPr>
          <a:xfrm>
            <a:off x="555171" y="1436914"/>
            <a:ext cx="10422682" cy="432703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lnSpc>
                <a:spcPct val="118000"/>
              </a:lnSpc>
              <a:spcAft>
                <a:spcPts val="600"/>
              </a:spcAft>
              <a:buFont typeface="Arial" panose="020B0604020202020204" pitchFamily="34" charset="0"/>
              <a:buChar char="•"/>
            </a:pPr>
            <a:endParaRPr lang="fr-FR" sz="1400" kern="1400" dirty="0">
              <a:solidFill>
                <a:schemeClr val="tx1"/>
              </a:solidFill>
              <a:effectLst/>
              <a:latin typeface="+mn-lt"/>
            </a:endParaRPr>
          </a:p>
          <a:p>
            <a:pPr>
              <a:lnSpc>
                <a:spcPct val="118000"/>
              </a:lnSpc>
              <a:spcAft>
                <a:spcPts val="600"/>
              </a:spcAft>
            </a:pPr>
            <a:r>
              <a:rPr lang="fr-FR" sz="14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ea typeface="Times New Roman" panose="02020603050405020304" pitchFamily="18" charset="0"/>
                <a:cs typeface="Times New Roman"/>
              </a:rPr>
              <a:t>Quelles sont les solutions de lavage existantes sur le territoire ? Qui réalisera le lavage ? Des </a:t>
            </a:r>
            <a:r>
              <a:rPr lang="fr-FR" sz="1400" kern="1400" dirty="0">
                <a:solidFill>
                  <a:schemeClr val="tx1"/>
                </a:solidFill>
                <a:ea typeface="Times New Roman" panose="02020603050405020304" pitchFamily="18" charset="0"/>
                <a:cs typeface="Times New Roman"/>
              </a:rPr>
              <a:t>équipements de lavage supplémentaire </a:t>
            </a:r>
            <a:r>
              <a:rPr lang="fr-FR" sz="1400" kern="1400" dirty="0" err="1">
                <a:solidFill>
                  <a:schemeClr val="tx1"/>
                </a:solidFill>
                <a:ea typeface="Times New Roman" panose="02020603050405020304" pitchFamily="18" charset="0"/>
                <a:cs typeface="Times New Roman"/>
              </a:rPr>
              <a:t>seront-ils</a:t>
            </a:r>
            <a:r>
              <a:rPr lang="fr-FR" sz="1400" kern="1400" dirty="0">
                <a:solidFill>
                  <a:schemeClr val="tx1"/>
                </a:solidFill>
                <a:ea typeface="Times New Roman" panose="02020603050405020304" pitchFamily="18" charset="0"/>
                <a:cs typeface="Times New Roman"/>
              </a:rPr>
              <a:t> nécessaires ? </a:t>
            </a:r>
            <a:r>
              <a:rPr lang="fr-FR" sz="1400" kern="1400" dirty="0">
                <a:solidFill>
                  <a:schemeClr val="tx1"/>
                </a:solidFill>
                <a:effectLst/>
                <a:latin typeface="+mn-lt"/>
              </a:rPr>
              <a:t>Quelle est la capacité de ces équipements (durée du cycle de lavage et nombre de contenants lavés par cycle ou bien nombre de contenants lavés par heure) ? </a:t>
            </a:r>
            <a:r>
              <a:rPr lang="fr-FR" sz="1400" kern="1400" dirty="0">
                <a:solidFill>
                  <a:schemeClr val="tx1"/>
                </a:solidFill>
              </a:rPr>
              <a:t>La performance de lavage a-t-elle été vérifiée pour les contenants </a:t>
            </a:r>
            <a:r>
              <a:rPr lang="fr-FR" sz="1400" u="sng" kern="1400" dirty="0">
                <a:solidFill>
                  <a:schemeClr val="tx1"/>
                </a:solidFill>
              </a:rPr>
              <a:t>et les couvercles </a:t>
            </a:r>
            <a:r>
              <a:rPr lang="fr-FR" sz="1400" kern="1400" dirty="0">
                <a:solidFill>
                  <a:schemeClr val="tx1"/>
                </a:solidFill>
              </a:rPr>
              <a:t>?</a:t>
            </a:r>
            <a:endParaRPr lang="fr-FR" sz="1400" kern="1400" dirty="0">
              <a:solidFill>
                <a:schemeClr val="tx1"/>
              </a:solidFill>
              <a:effectLst/>
              <a:latin typeface="+mn-lt"/>
              <a:cs typeface="Arial"/>
            </a:endParaRPr>
          </a:p>
          <a:p>
            <a:pPr marL="285750" indent="-285750">
              <a:lnSpc>
                <a:spcPct val="118000"/>
              </a:lnSpc>
              <a:spcAft>
                <a:spcPts val="600"/>
              </a:spcAft>
              <a:buFont typeface="Arial" panose="020B0604020202020204" pitchFamily="34" charset="0"/>
              <a:buChar char="•"/>
            </a:pPr>
            <a:r>
              <a:rPr lang="fr-FR" sz="1400" kern="1400" dirty="0">
                <a:solidFill>
                  <a:schemeClr val="tx1"/>
                </a:solidFill>
                <a:ea typeface="Times New Roman" panose="02020603050405020304" pitchFamily="18" charset="0"/>
                <a:cs typeface="Times New Roman" panose="02020603050405020304" pitchFamily="18" charset="0"/>
              </a:rPr>
              <a:t>Quels équipements sont prévus pour le séchage ? La performance de ces équipements a-t-elle été vérifiée pour les contenants </a:t>
            </a:r>
            <a:r>
              <a:rPr lang="fr-FR" sz="1400" u="sng" kern="1400" dirty="0">
                <a:solidFill>
                  <a:schemeClr val="tx1"/>
                </a:solidFill>
                <a:ea typeface="Times New Roman" panose="02020603050405020304" pitchFamily="18" charset="0"/>
                <a:cs typeface="Times New Roman" panose="02020603050405020304" pitchFamily="18" charset="0"/>
              </a:rPr>
              <a:t>et leurs couvercles </a:t>
            </a:r>
            <a:r>
              <a:rPr lang="fr-FR" sz="1400" kern="1400" dirty="0">
                <a:solidFill>
                  <a:schemeClr val="tx1"/>
                </a:solidFill>
                <a:ea typeface="Times New Roman" panose="02020603050405020304" pitchFamily="18" charset="0"/>
                <a:cs typeface="Times New Roman" panose="02020603050405020304" pitchFamily="18" charset="0"/>
              </a:rPr>
              <a:t>?</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ea typeface="Times New Roman" panose="02020603050405020304" pitchFamily="18" charset="0"/>
                <a:cs typeface="Times New Roman" panose="02020603050405020304" pitchFamily="18" charset="0"/>
              </a:rPr>
              <a:t>Comment les contenants propres </a:t>
            </a:r>
            <a:r>
              <a:rPr lang="fr-FR" sz="1400" kern="1400" dirty="0" err="1">
                <a:solidFill>
                  <a:schemeClr val="tx1"/>
                </a:solidFill>
                <a:effectLst/>
                <a:latin typeface="+mn-lt"/>
                <a:ea typeface="Times New Roman" panose="02020603050405020304" pitchFamily="18" charset="0"/>
                <a:cs typeface="Times New Roman" panose="02020603050405020304" pitchFamily="18" charset="0"/>
              </a:rPr>
              <a:t>seront-ils</a:t>
            </a:r>
            <a:r>
              <a:rPr lang="fr-FR" sz="1400" kern="1400" dirty="0">
                <a:solidFill>
                  <a:schemeClr val="tx1"/>
                </a:solidFill>
                <a:effectLst/>
                <a:latin typeface="+mn-lt"/>
                <a:ea typeface="Times New Roman" panose="02020603050405020304" pitchFamily="18" charset="0"/>
                <a:cs typeface="Times New Roman" panose="02020603050405020304" pitchFamily="18" charset="0"/>
              </a:rPr>
              <a:t> livrés aux commerçants ? A quelle fréquence ? A la demande ou selon un planning fixe ?</a:t>
            </a:r>
          </a:p>
          <a:p>
            <a:pPr marL="285750" indent="-285750">
              <a:lnSpc>
                <a:spcPct val="118000"/>
              </a:lnSpc>
              <a:spcAft>
                <a:spcPts val="600"/>
              </a:spcAft>
              <a:buFont typeface="Arial" panose="020B0604020202020204" pitchFamily="34" charset="0"/>
              <a:buChar char="•"/>
            </a:pPr>
            <a:r>
              <a:rPr lang="fr-FR" sz="1400" kern="1400" dirty="0">
                <a:solidFill>
                  <a:schemeClr val="tx1"/>
                </a:solidFill>
                <a:ea typeface="Times New Roman" panose="02020603050405020304" pitchFamily="18" charset="0"/>
                <a:cs typeface="Times New Roman" panose="02020603050405020304" pitchFamily="18" charset="0"/>
              </a:rPr>
              <a:t>Comment les contenants sales </a:t>
            </a:r>
            <a:r>
              <a:rPr lang="fr-FR" sz="1400" kern="1400" dirty="0" err="1">
                <a:solidFill>
                  <a:schemeClr val="tx1"/>
                </a:solidFill>
                <a:ea typeface="Times New Roman" panose="02020603050405020304" pitchFamily="18" charset="0"/>
                <a:cs typeface="Times New Roman" panose="02020603050405020304" pitchFamily="18" charset="0"/>
              </a:rPr>
              <a:t>seront-ils</a:t>
            </a:r>
            <a:r>
              <a:rPr lang="fr-FR" sz="1400" kern="1400" dirty="0">
                <a:solidFill>
                  <a:schemeClr val="tx1"/>
                </a:solidFill>
                <a:ea typeface="Times New Roman" panose="02020603050405020304" pitchFamily="18" charset="0"/>
                <a:cs typeface="Times New Roman" panose="02020603050405020304" pitchFamily="18" charset="0"/>
              </a:rPr>
              <a:t> collectés auprès des commerçants (le cas échéant) ? </a:t>
            </a:r>
            <a:r>
              <a:rPr lang="fr-FR" sz="1400" kern="1400" dirty="0">
                <a:solidFill>
                  <a:schemeClr val="tx1"/>
                </a:solidFill>
                <a:effectLst/>
                <a:latin typeface="+mn-lt"/>
                <a:ea typeface="Times New Roman" panose="02020603050405020304" pitchFamily="18" charset="0"/>
                <a:cs typeface="Times New Roman" panose="02020603050405020304" pitchFamily="18" charset="0"/>
              </a:rPr>
              <a:t>A quelle fréquence ? A la demande ou selon un planning fixe ?</a:t>
            </a:r>
          </a:p>
          <a:p>
            <a:pPr marL="285750" indent="-285750">
              <a:lnSpc>
                <a:spcPct val="118000"/>
              </a:lnSpc>
              <a:spcAft>
                <a:spcPts val="600"/>
              </a:spcAft>
              <a:buFont typeface="Arial" panose="020B0604020202020204" pitchFamily="34" charset="0"/>
              <a:buChar char="•"/>
            </a:pPr>
            <a:r>
              <a:rPr lang="fr-FR" sz="1400" kern="1400" dirty="0">
                <a:solidFill>
                  <a:schemeClr val="tx1"/>
                </a:solidFill>
                <a:ea typeface="Times New Roman" panose="02020603050405020304" pitchFamily="18" charset="0"/>
                <a:cs typeface="Times New Roman" panose="02020603050405020304" pitchFamily="18" charset="0"/>
              </a:rPr>
              <a:t>Sur quelle distance les emballages </a:t>
            </a:r>
            <a:r>
              <a:rPr lang="fr-FR" sz="1400" kern="1400" dirty="0" err="1">
                <a:solidFill>
                  <a:schemeClr val="tx1"/>
                </a:solidFill>
                <a:ea typeface="Times New Roman" panose="02020603050405020304" pitchFamily="18" charset="0"/>
                <a:cs typeface="Times New Roman" panose="02020603050405020304" pitchFamily="18" charset="0"/>
              </a:rPr>
              <a:t>seront-ils</a:t>
            </a:r>
            <a:r>
              <a:rPr lang="fr-FR" sz="1400" kern="1400" dirty="0">
                <a:solidFill>
                  <a:schemeClr val="tx1"/>
                </a:solidFill>
                <a:ea typeface="Times New Roman" panose="02020603050405020304" pitchFamily="18" charset="0"/>
                <a:cs typeface="Times New Roman" panose="02020603050405020304" pitchFamily="18" charset="0"/>
              </a:rPr>
              <a:t> transportés (un ordre de grandeur suffit) ?</a:t>
            </a:r>
          </a:p>
          <a:p>
            <a:pPr marL="285750" indent="-285750">
              <a:lnSpc>
                <a:spcPct val="118000"/>
              </a:lnSpc>
              <a:spcAft>
                <a:spcPts val="600"/>
              </a:spcAft>
              <a:buFont typeface="Arial" panose="020B0604020202020204" pitchFamily="34" charset="0"/>
              <a:buChar char="•"/>
            </a:pPr>
            <a:r>
              <a:rPr lang="fr-FR" sz="1400" b="1" kern="1400" dirty="0">
                <a:solidFill>
                  <a:schemeClr val="tx1"/>
                </a:solidFill>
                <a:ea typeface="Times New Roman" panose="02020603050405020304" pitchFamily="18" charset="0"/>
                <a:cs typeface="Times New Roman" panose="02020603050405020304" pitchFamily="18" charset="0"/>
              </a:rPr>
              <a:t>En cas d’achat de matériel de lavage, qui est propriétaire du matériel ?</a:t>
            </a:r>
          </a:p>
          <a:p>
            <a:pPr marL="285750" indent="-285750">
              <a:lnSpc>
                <a:spcPct val="118000"/>
              </a:lnSpc>
              <a:spcAft>
                <a:spcPts val="600"/>
              </a:spcAft>
              <a:buFont typeface="Arial" panose="020B0604020202020204" pitchFamily="34" charset="0"/>
              <a:buChar char="•"/>
            </a:pP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p:txBody>
      </p:sp>
      <p:sp>
        <p:nvSpPr>
          <p:cNvPr id="5" name="Rectangle : coins arrondis 4">
            <a:extLst>
              <a:ext uri="{FF2B5EF4-FFF2-40B4-BE49-F238E27FC236}">
                <a16:creationId xmlns:a16="http://schemas.microsoft.com/office/drawing/2014/main" id="{B657C517-B951-2B17-4929-A88D5D897EC9}"/>
              </a:ext>
            </a:extLst>
          </p:cNvPr>
          <p:cNvSpPr/>
          <p:nvPr/>
        </p:nvSpPr>
        <p:spPr>
          <a:xfrm>
            <a:off x="7491895" y="234618"/>
            <a:ext cx="3057236" cy="1202296"/>
          </a:xfrm>
          <a:prstGeom prst="round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Retrouvez nos bonnes pratiques dans le Guide du Réemploi téléchargeable ici : </a:t>
            </a:r>
            <a:r>
              <a:rPr lang="fr-FR" sz="1200" dirty="0">
                <a:solidFill>
                  <a:schemeClr val="tx1"/>
                </a:solidFill>
                <a:hlinkClick r:id="rId4"/>
              </a:rPr>
              <a:t>https://www.citeo.com/telecharger-le-guide-du-reemploi</a:t>
            </a:r>
            <a:endParaRPr lang="fr-FR" sz="1200" dirty="0">
              <a:solidFill>
                <a:schemeClr val="tx1"/>
              </a:solidFill>
            </a:endParaRPr>
          </a:p>
          <a:p>
            <a:pPr algn="ctr"/>
            <a:r>
              <a:rPr lang="fr-FR" sz="1200" dirty="0">
                <a:solidFill>
                  <a:schemeClr val="tx1"/>
                </a:solidFill>
              </a:rPr>
              <a:t>Nous vous recommandons également la </a:t>
            </a:r>
            <a:r>
              <a:rPr lang="fr-FR" sz="1200" dirty="0">
                <a:solidFill>
                  <a:schemeClr val="tx1"/>
                </a:solidFill>
                <a:hlinkClick r:id="rId5"/>
              </a:rPr>
              <a:t>publication très complète du CNRC</a:t>
            </a:r>
            <a:endParaRPr lang="fr-FR" sz="1200" dirty="0">
              <a:solidFill>
                <a:schemeClr val="tx1"/>
              </a:solidFill>
            </a:endParaRPr>
          </a:p>
        </p:txBody>
      </p:sp>
      <p:pic>
        <p:nvPicPr>
          <p:cNvPr id="6" name="Picture 4">
            <a:extLst>
              <a:ext uri="{FF2B5EF4-FFF2-40B4-BE49-F238E27FC236}">
                <a16:creationId xmlns:a16="http://schemas.microsoft.com/office/drawing/2014/main" id="{72C82CF8-BE0F-C590-71C8-FD40B6AE26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7895" y="9738"/>
            <a:ext cx="648000" cy="64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 coins arrondis 2">
            <a:extLst>
              <a:ext uri="{FF2B5EF4-FFF2-40B4-BE49-F238E27FC236}">
                <a16:creationId xmlns:a16="http://schemas.microsoft.com/office/drawing/2014/main" id="{A05E9E01-7C83-CD3A-CF0B-8156F4742ED6}"/>
              </a:ext>
            </a:extLst>
          </p:cNvPr>
          <p:cNvSpPr/>
          <p:nvPr/>
        </p:nvSpPr>
        <p:spPr>
          <a:xfrm>
            <a:off x="10755086" y="0"/>
            <a:ext cx="1436914" cy="6096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Vente à emporter</a:t>
            </a:r>
          </a:p>
        </p:txBody>
      </p:sp>
      <p:sp>
        <p:nvSpPr>
          <p:cNvPr id="11" name="Rectangle 10">
            <a:extLst>
              <a:ext uri="{FF2B5EF4-FFF2-40B4-BE49-F238E27FC236}">
                <a16:creationId xmlns:a16="http://schemas.microsoft.com/office/drawing/2014/main" id="{E138D352-06B4-4D88-AF8F-1394B2E7C498}"/>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lumMod val="60000"/>
                    <a:lumOff val="40000"/>
                  </a:schemeClr>
                </a:solidFill>
                <a:hlinkClick r:id="rId7" action="ppaction://hlinksldjump">
                  <a:extLst>
                    <a:ext uri="{A12FA001-AC4F-418D-AE19-62706E023703}">
                      <ahyp:hlinkClr xmlns:ahyp="http://schemas.microsoft.com/office/drawing/2018/hyperlinkcolor" val="tx"/>
                    </a:ext>
                  </a:extLst>
                </a:hlinkClick>
              </a:rPr>
              <a:t>Voir exemple</a:t>
            </a:r>
            <a:endParaRPr lang="fr-FR" dirty="0">
              <a:solidFill>
                <a:schemeClr val="bg2">
                  <a:lumMod val="60000"/>
                  <a:lumOff val="40000"/>
                </a:schemeClr>
              </a:solidFill>
            </a:endParaRPr>
          </a:p>
        </p:txBody>
      </p:sp>
    </p:spTree>
    <p:custDataLst>
      <p:tags r:id="rId1"/>
    </p:custDataLst>
    <p:extLst>
      <p:ext uri="{BB962C8B-B14F-4D97-AF65-F5344CB8AC3E}">
        <p14:creationId xmlns:p14="http://schemas.microsoft.com/office/powerpoint/2010/main" val="1044233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B36DF8-8CB3-CC6E-639F-917CC856E3B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E9F85F29-2E77-7AB6-40B9-286CAD93E511}"/>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Logistique</a:t>
            </a:r>
          </a:p>
        </p:txBody>
      </p:sp>
      <p:sp>
        <p:nvSpPr>
          <p:cNvPr id="9" name="Espace réservé du numéro de diapositive 8">
            <a:extLst>
              <a:ext uri="{FF2B5EF4-FFF2-40B4-BE49-F238E27FC236}">
                <a16:creationId xmlns:a16="http://schemas.microsoft.com/office/drawing/2014/main" id="{3BDF6367-A83D-0AC2-3BBF-527B4ADE8A1D}"/>
              </a:ext>
            </a:extLst>
          </p:cNvPr>
          <p:cNvSpPr>
            <a:spLocks noGrp="1"/>
          </p:cNvSpPr>
          <p:nvPr>
            <p:ph type="sldNum" sz="quarter" idx="11"/>
          </p:nvPr>
        </p:nvSpPr>
        <p:spPr/>
        <p:txBody>
          <a:bodyPr/>
          <a:lstStyle/>
          <a:p>
            <a:fld id="{DEBE2006-DBBB-B14E-BCD7-5B3626703F01}" type="slidenum">
              <a:rPr lang="fr-FR" smtClean="0"/>
              <a:pPr/>
              <a:t>21</a:t>
            </a:fld>
            <a:endParaRPr lang="fr-FR"/>
          </a:p>
        </p:txBody>
      </p:sp>
      <p:sp>
        <p:nvSpPr>
          <p:cNvPr id="12" name="Espace réservé du pied de page 11">
            <a:extLst>
              <a:ext uri="{FF2B5EF4-FFF2-40B4-BE49-F238E27FC236}">
                <a16:creationId xmlns:a16="http://schemas.microsoft.com/office/drawing/2014/main" id="{28970E3A-43E3-E8FE-A731-101C6C1E9F4E}"/>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F521C5C9-0B8F-03F1-6CF0-D5A08A286687}"/>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Réponse du candidat</a:t>
            </a:r>
          </a:p>
        </p:txBody>
      </p:sp>
      <p:sp>
        <p:nvSpPr>
          <p:cNvPr id="2" name="Rectangle : coins arrondis 1">
            <a:extLst>
              <a:ext uri="{FF2B5EF4-FFF2-40B4-BE49-F238E27FC236}">
                <a16:creationId xmlns:a16="http://schemas.microsoft.com/office/drawing/2014/main" id="{8E3EE38E-360C-55DC-81CB-9C514A31B030}"/>
              </a:ext>
            </a:extLst>
          </p:cNvPr>
          <p:cNvSpPr/>
          <p:nvPr/>
        </p:nvSpPr>
        <p:spPr>
          <a:xfrm>
            <a:off x="10755086" y="0"/>
            <a:ext cx="1436914" cy="6096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Vente à emporter</a:t>
            </a:r>
          </a:p>
        </p:txBody>
      </p:sp>
    </p:spTree>
    <p:custDataLst>
      <p:tags r:id="rId1"/>
    </p:custDataLst>
    <p:extLst>
      <p:ext uri="{BB962C8B-B14F-4D97-AF65-F5344CB8AC3E}">
        <p14:creationId xmlns:p14="http://schemas.microsoft.com/office/powerpoint/2010/main" val="9668413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6A3AF5-3D58-1726-16B4-5D17882EC51C}"/>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00DBB374-9EAE-40BD-E07D-CDA6AD828E15}"/>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Incitation au retour et traçabilité</a:t>
            </a:r>
          </a:p>
        </p:txBody>
      </p:sp>
      <p:sp>
        <p:nvSpPr>
          <p:cNvPr id="9" name="Espace réservé du numéro de diapositive 8">
            <a:extLst>
              <a:ext uri="{FF2B5EF4-FFF2-40B4-BE49-F238E27FC236}">
                <a16:creationId xmlns:a16="http://schemas.microsoft.com/office/drawing/2014/main" id="{82F658F0-C868-27B6-2985-B4084C655914}"/>
              </a:ext>
            </a:extLst>
          </p:cNvPr>
          <p:cNvSpPr>
            <a:spLocks noGrp="1"/>
          </p:cNvSpPr>
          <p:nvPr>
            <p:ph type="sldNum" sz="quarter" idx="11"/>
          </p:nvPr>
        </p:nvSpPr>
        <p:spPr/>
        <p:txBody>
          <a:bodyPr/>
          <a:lstStyle/>
          <a:p>
            <a:fld id="{DEBE2006-DBBB-B14E-BCD7-5B3626703F01}" type="slidenum">
              <a:rPr lang="fr-FR" smtClean="0"/>
              <a:pPr/>
              <a:t>22</a:t>
            </a:fld>
            <a:endParaRPr lang="fr-FR"/>
          </a:p>
        </p:txBody>
      </p:sp>
      <p:sp>
        <p:nvSpPr>
          <p:cNvPr id="12" name="Espace réservé du pied de page 11">
            <a:extLst>
              <a:ext uri="{FF2B5EF4-FFF2-40B4-BE49-F238E27FC236}">
                <a16:creationId xmlns:a16="http://schemas.microsoft.com/office/drawing/2014/main" id="{288BEC9A-5C1C-AE84-BF16-D86424021CC4}"/>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1">
            <a:extLst>
              <a:ext uri="{FF2B5EF4-FFF2-40B4-BE49-F238E27FC236}">
                <a16:creationId xmlns:a16="http://schemas.microsoft.com/office/drawing/2014/main" id="{ADC7953A-5CC9-0AB8-D4A8-87B3E04E960B}"/>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5" name="Rectangle 14">
            <a:extLst>
              <a:ext uri="{FF2B5EF4-FFF2-40B4-BE49-F238E27FC236}">
                <a16:creationId xmlns:a16="http://schemas.microsoft.com/office/drawing/2014/main" id="{17B655E9-C6E7-6A19-3FF2-03A6533CC24F}"/>
              </a:ext>
            </a:extLst>
          </p:cNvPr>
          <p:cNvSpPr/>
          <p:nvPr/>
        </p:nvSpPr>
        <p:spPr>
          <a:xfrm>
            <a:off x="555171" y="1436914"/>
            <a:ext cx="10760529" cy="46056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8000"/>
              </a:lnSpc>
              <a:spcAft>
                <a:spcPts val="600"/>
              </a:spcAft>
            </a:pPr>
            <a:r>
              <a:rPr lang="fr-FR" sz="14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Comment les consommateurs </a:t>
            </a:r>
            <a:r>
              <a:rPr lang="fr-FR" sz="1400" kern="1400" dirty="0" err="1">
                <a:solidFill>
                  <a:schemeClr val="tx1"/>
                </a:solidFill>
                <a:effectLst/>
                <a:latin typeface="+mn-lt"/>
              </a:rPr>
              <a:t>seront-ils</a:t>
            </a:r>
            <a:r>
              <a:rPr lang="fr-FR" sz="1400" kern="1400" dirty="0">
                <a:solidFill>
                  <a:schemeClr val="tx1"/>
                </a:solidFill>
                <a:effectLst/>
                <a:latin typeface="+mn-lt"/>
              </a:rPr>
              <a:t> encouragés à rendre l’emballage ? Comment le système de consign</a:t>
            </a:r>
            <a:r>
              <a:rPr lang="fr-FR" sz="1400" kern="1400" dirty="0">
                <a:solidFill>
                  <a:schemeClr val="tx1"/>
                </a:solidFill>
              </a:rPr>
              <a:t>e fonctionnera-t-il ? Quel sera le montant de la consigne ? </a:t>
            </a:r>
            <a:r>
              <a:rPr lang="fr-FR" sz="1400" kern="1400" dirty="0">
                <a:solidFill>
                  <a:schemeClr val="tx1"/>
                </a:solidFill>
                <a:effectLst/>
                <a:latin typeface="+mn-lt"/>
              </a:rPr>
              <a:t>Est-il adapté si plusieurs contenants sont empruntés en même temps ?</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Comment et où les consommateurs rapporteront-ils leurs emballages réemployables (en main propre, meubles à trappe, caisses, automates de collecte, etc.) ? Quel taux de retour visez-vous ?</a:t>
            </a:r>
          </a:p>
          <a:p>
            <a:pPr marL="285750" indent="-285750">
              <a:lnSpc>
                <a:spcPct val="118000"/>
              </a:lnSpc>
              <a:spcAft>
                <a:spcPts val="600"/>
              </a:spcAft>
              <a:buFont typeface="Arial" panose="020B0604020202020204" pitchFamily="34" charset="0"/>
              <a:buChar char="•"/>
            </a:pPr>
            <a:r>
              <a:rPr lang="fr-FR" sz="1400" kern="1400" dirty="0">
                <a:solidFill>
                  <a:schemeClr val="tx1"/>
                </a:solidFill>
                <a:ea typeface="Times New Roman" panose="02020603050405020304" pitchFamily="18" charset="0"/>
                <a:cs typeface="Times New Roman" panose="02020603050405020304" pitchFamily="18" charset="0"/>
              </a:rPr>
              <a:t>Comment les emballages </a:t>
            </a:r>
            <a:r>
              <a:rPr lang="fr-FR" sz="1400" kern="1400" dirty="0" err="1">
                <a:solidFill>
                  <a:schemeClr val="tx1"/>
                </a:solidFill>
                <a:ea typeface="Times New Roman" panose="02020603050405020304" pitchFamily="18" charset="0"/>
                <a:cs typeface="Times New Roman" panose="02020603050405020304" pitchFamily="18" charset="0"/>
              </a:rPr>
              <a:t>seront-ils</a:t>
            </a:r>
            <a:r>
              <a:rPr lang="fr-FR" sz="1400" kern="1400" dirty="0">
                <a:solidFill>
                  <a:schemeClr val="tx1"/>
                </a:solidFill>
                <a:ea typeface="Times New Roman" panose="02020603050405020304" pitchFamily="18" charset="0"/>
                <a:cs typeface="Times New Roman" panose="02020603050405020304" pitchFamily="18" charset="0"/>
              </a:rPr>
              <a:t> suivis ? Chaque emballage sera-t-il identifié ? Comment le stock de contenant sera-t-il piloté ?</a:t>
            </a: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a:p>
            <a:pPr marL="285750" indent="-285750">
              <a:lnSpc>
                <a:spcPct val="118000"/>
              </a:lnSpc>
              <a:spcAft>
                <a:spcPts val="600"/>
              </a:spcAft>
              <a:buFont typeface="Arial" panose="020B0604020202020204" pitchFamily="34" charset="0"/>
              <a:buChar char="•"/>
            </a:pP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a:p>
            <a:pPr marL="285750" indent="-285750">
              <a:lnSpc>
                <a:spcPct val="118000"/>
              </a:lnSpc>
              <a:spcAft>
                <a:spcPts val="600"/>
              </a:spcAft>
              <a:buFont typeface="Arial" panose="020B0604020202020204" pitchFamily="34" charset="0"/>
              <a:buChar char="•"/>
            </a:pP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p:txBody>
      </p:sp>
      <p:sp>
        <p:nvSpPr>
          <p:cNvPr id="5" name="Rectangle : coins arrondis 4">
            <a:extLst>
              <a:ext uri="{FF2B5EF4-FFF2-40B4-BE49-F238E27FC236}">
                <a16:creationId xmlns:a16="http://schemas.microsoft.com/office/drawing/2014/main" id="{5C7579F8-A0DF-2C79-19EC-5B7B3C6DF248}"/>
              </a:ext>
            </a:extLst>
          </p:cNvPr>
          <p:cNvSpPr/>
          <p:nvPr/>
        </p:nvSpPr>
        <p:spPr>
          <a:xfrm>
            <a:off x="7491895" y="234618"/>
            <a:ext cx="3057236" cy="1202296"/>
          </a:xfrm>
          <a:prstGeom prst="round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Retrouvez nos bonnes pratiques dans le Guide du Réemploi téléchargeable ici : </a:t>
            </a:r>
            <a:r>
              <a:rPr lang="fr-FR" sz="1200" dirty="0">
                <a:solidFill>
                  <a:schemeClr val="tx1"/>
                </a:solidFill>
                <a:hlinkClick r:id="rId4"/>
              </a:rPr>
              <a:t>https://www.citeo.com/telecharger-le-guide-du-reemploi</a:t>
            </a:r>
            <a:endParaRPr lang="fr-FR" sz="1200" dirty="0">
              <a:solidFill>
                <a:schemeClr val="tx1"/>
              </a:solidFill>
            </a:endParaRPr>
          </a:p>
          <a:p>
            <a:pPr algn="ctr"/>
            <a:r>
              <a:rPr lang="fr-FR" sz="1200" dirty="0">
                <a:solidFill>
                  <a:schemeClr val="tx1"/>
                </a:solidFill>
              </a:rPr>
              <a:t>Nous vous recommandons également la </a:t>
            </a:r>
            <a:r>
              <a:rPr lang="fr-FR" sz="1200" dirty="0">
                <a:solidFill>
                  <a:schemeClr val="tx1"/>
                </a:solidFill>
                <a:hlinkClick r:id="rId5"/>
              </a:rPr>
              <a:t>publication très complète du CNRC</a:t>
            </a:r>
            <a:endParaRPr lang="fr-FR" sz="1200" dirty="0">
              <a:solidFill>
                <a:schemeClr val="tx1"/>
              </a:solidFill>
            </a:endParaRPr>
          </a:p>
        </p:txBody>
      </p:sp>
      <p:pic>
        <p:nvPicPr>
          <p:cNvPr id="6" name="Picture 4">
            <a:extLst>
              <a:ext uri="{FF2B5EF4-FFF2-40B4-BE49-F238E27FC236}">
                <a16:creationId xmlns:a16="http://schemas.microsoft.com/office/drawing/2014/main" id="{B6ADD968-922A-65C2-59C0-1F7BAD4A6C2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7895" y="9738"/>
            <a:ext cx="648000" cy="64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 coins arrondis 2">
            <a:extLst>
              <a:ext uri="{FF2B5EF4-FFF2-40B4-BE49-F238E27FC236}">
                <a16:creationId xmlns:a16="http://schemas.microsoft.com/office/drawing/2014/main" id="{26F8F968-20C7-F81B-64CB-AB805E61B4F7}"/>
              </a:ext>
            </a:extLst>
          </p:cNvPr>
          <p:cNvSpPr/>
          <p:nvPr/>
        </p:nvSpPr>
        <p:spPr>
          <a:xfrm>
            <a:off x="10755086" y="0"/>
            <a:ext cx="1436914" cy="6096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Vente à emporter</a:t>
            </a:r>
          </a:p>
        </p:txBody>
      </p:sp>
      <p:sp>
        <p:nvSpPr>
          <p:cNvPr id="11" name="Rectangle 10">
            <a:extLst>
              <a:ext uri="{FF2B5EF4-FFF2-40B4-BE49-F238E27FC236}">
                <a16:creationId xmlns:a16="http://schemas.microsoft.com/office/drawing/2014/main" id="{6773B5FE-29DE-207F-BF8E-1B55ED44307D}"/>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solidFill>
                <a:hlinkClick r:id="rId7" action="ppaction://hlinksldjump">
                  <a:extLst>
                    <a:ext uri="{A12FA001-AC4F-418D-AE19-62706E023703}">
                      <ahyp:hlinkClr xmlns:ahyp="http://schemas.microsoft.com/office/drawing/2018/hyperlinkcolor" val="tx"/>
                    </a:ext>
                  </a:extLst>
                </a:hlinkClick>
              </a:rPr>
              <a:t>Voir exemple</a:t>
            </a:r>
            <a:endParaRPr lang="fr-FR" dirty="0">
              <a:solidFill>
                <a:schemeClr val="bg2"/>
              </a:solidFill>
            </a:endParaRPr>
          </a:p>
        </p:txBody>
      </p:sp>
    </p:spTree>
    <p:custDataLst>
      <p:tags r:id="rId1"/>
    </p:custDataLst>
    <p:extLst>
      <p:ext uri="{BB962C8B-B14F-4D97-AF65-F5344CB8AC3E}">
        <p14:creationId xmlns:p14="http://schemas.microsoft.com/office/powerpoint/2010/main" val="3308554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7B157D-F515-47B6-D785-CD7C9765081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F73B4469-8630-496B-D23A-807601616A99}"/>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Incitation au retour et traçabilité</a:t>
            </a:r>
          </a:p>
        </p:txBody>
      </p:sp>
      <p:sp>
        <p:nvSpPr>
          <p:cNvPr id="9" name="Espace réservé du numéro de diapositive 8">
            <a:extLst>
              <a:ext uri="{FF2B5EF4-FFF2-40B4-BE49-F238E27FC236}">
                <a16:creationId xmlns:a16="http://schemas.microsoft.com/office/drawing/2014/main" id="{A1129342-A2C5-1BF4-EAC0-0FB52034FD33}"/>
              </a:ext>
            </a:extLst>
          </p:cNvPr>
          <p:cNvSpPr>
            <a:spLocks noGrp="1"/>
          </p:cNvSpPr>
          <p:nvPr>
            <p:ph type="sldNum" sz="quarter" idx="11"/>
          </p:nvPr>
        </p:nvSpPr>
        <p:spPr/>
        <p:txBody>
          <a:bodyPr/>
          <a:lstStyle/>
          <a:p>
            <a:fld id="{DEBE2006-DBBB-B14E-BCD7-5B3626703F01}" type="slidenum">
              <a:rPr lang="fr-FR" smtClean="0"/>
              <a:pPr/>
              <a:t>23</a:t>
            </a:fld>
            <a:endParaRPr lang="fr-FR"/>
          </a:p>
        </p:txBody>
      </p:sp>
      <p:sp>
        <p:nvSpPr>
          <p:cNvPr id="12" name="Espace réservé du pied de page 11">
            <a:extLst>
              <a:ext uri="{FF2B5EF4-FFF2-40B4-BE49-F238E27FC236}">
                <a16:creationId xmlns:a16="http://schemas.microsoft.com/office/drawing/2014/main" id="{C2A31C5D-79C2-8569-62DC-01EAC1F47A5B}"/>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5B5A6F83-E0C4-AC41-EA3E-7EC40A5D6EF2}"/>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Réponse du candidat</a:t>
            </a:r>
          </a:p>
        </p:txBody>
      </p:sp>
      <p:sp>
        <p:nvSpPr>
          <p:cNvPr id="2" name="Rectangle : coins arrondis 1">
            <a:extLst>
              <a:ext uri="{FF2B5EF4-FFF2-40B4-BE49-F238E27FC236}">
                <a16:creationId xmlns:a16="http://schemas.microsoft.com/office/drawing/2014/main" id="{FDFADB1A-4014-7498-A0C0-2EE13A559949}"/>
              </a:ext>
            </a:extLst>
          </p:cNvPr>
          <p:cNvSpPr/>
          <p:nvPr/>
        </p:nvSpPr>
        <p:spPr>
          <a:xfrm>
            <a:off x="10755086" y="0"/>
            <a:ext cx="1436914" cy="6096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Vente à emporter</a:t>
            </a:r>
          </a:p>
        </p:txBody>
      </p:sp>
    </p:spTree>
    <p:custDataLst>
      <p:tags r:id="rId1"/>
    </p:custDataLst>
    <p:extLst>
      <p:ext uri="{BB962C8B-B14F-4D97-AF65-F5344CB8AC3E}">
        <p14:creationId xmlns:p14="http://schemas.microsoft.com/office/powerpoint/2010/main" val="3698387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EF5894-0E5E-1D53-BC5C-9EE209530B2C}"/>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5219D58A-9618-3A31-5D62-008F90B9F2E3}"/>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de communication</a:t>
            </a:r>
            <a:endParaRPr lang="fr-FR" sz="2000" u="sng" dirty="0">
              <a:solidFill>
                <a:schemeClr val="tx2"/>
              </a:solidFill>
            </a:endParaRPr>
          </a:p>
        </p:txBody>
      </p:sp>
      <p:sp>
        <p:nvSpPr>
          <p:cNvPr id="9" name="Espace réservé du numéro de diapositive 8">
            <a:extLst>
              <a:ext uri="{FF2B5EF4-FFF2-40B4-BE49-F238E27FC236}">
                <a16:creationId xmlns:a16="http://schemas.microsoft.com/office/drawing/2014/main" id="{564D4571-E7D0-B7B8-8225-456E133C4C70}"/>
              </a:ext>
            </a:extLst>
          </p:cNvPr>
          <p:cNvSpPr>
            <a:spLocks noGrp="1"/>
          </p:cNvSpPr>
          <p:nvPr>
            <p:ph type="sldNum" sz="quarter" idx="11"/>
          </p:nvPr>
        </p:nvSpPr>
        <p:spPr/>
        <p:txBody>
          <a:bodyPr/>
          <a:lstStyle/>
          <a:p>
            <a:fld id="{DEBE2006-DBBB-B14E-BCD7-5B3626703F01}" type="slidenum">
              <a:rPr lang="fr-FR" smtClean="0"/>
              <a:pPr/>
              <a:t>24</a:t>
            </a:fld>
            <a:endParaRPr lang="fr-FR"/>
          </a:p>
        </p:txBody>
      </p:sp>
      <p:sp>
        <p:nvSpPr>
          <p:cNvPr id="12" name="Espace réservé du pied de page 11">
            <a:extLst>
              <a:ext uri="{FF2B5EF4-FFF2-40B4-BE49-F238E27FC236}">
                <a16:creationId xmlns:a16="http://schemas.microsoft.com/office/drawing/2014/main" id="{51D1C596-3D7D-7D82-779A-22C3BD1DEA5E}"/>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1">
            <a:extLst>
              <a:ext uri="{FF2B5EF4-FFF2-40B4-BE49-F238E27FC236}">
                <a16:creationId xmlns:a16="http://schemas.microsoft.com/office/drawing/2014/main" id="{00B3B0B7-0EC5-5248-E1B1-986C56896334}"/>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8" name="ZoneTexte 7">
            <a:extLst>
              <a:ext uri="{FF2B5EF4-FFF2-40B4-BE49-F238E27FC236}">
                <a16:creationId xmlns:a16="http://schemas.microsoft.com/office/drawing/2014/main" id="{7F9CC1A0-FE80-AE49-A759-88B4D3825842}"/>
              </a:ext>
            </a:extLst>
          </p:cNvPr>
          <p:cNvSpPr txBox="1"/>
          <p:nvPr/>
        </p:nvSpPr>
        <p:spPr>
          <a:xfrm>
            <a:off x="422847" y="1372333"/>
            <a:ext cx="10541639" cy="3065904"/>
          </a:xfrm>
          <a:prstGeom prst="rect">
            <a:avLst/>
          </a:prstGeom>
          <a:noFill/>
        </p:spPr>
        <p:txBody>
          <a:bodyPr wrap="square">
            <a:spAutoFit/>
          </a:bodyPr>
          <a:lstStyle/>
          <a:p>
            <a:pPr>
              <a:lnSpc>
                <a:spcPct val="118000"/>
              </a:lnSpc>
              <a:spcAft>
                <a:spcPts val="600"/>
              </a:spcAft>
            </a:pPr>
            <a:r>
              <a:rPr lang="fr-FR" sz="16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600" kern="1400" dirty="0"/>
              <a:t>Pour chaque cible,</a:t>
            </a:r>
          </a:p>
          <a:p>
            <a:pPr marL="742950" lvl="1" indent="-285750">
              <a:lnSpc>
                <a:spcPct val="118000"/>
              </a:lnSpc>
              <a:spcAft>
                <a:spcPts val="600"/>
              </a:spcAft>
              <a:buFont typeface="Arial" panose="020B0604020202020204" pitchFamily="34" charset="0"/>
              <a:buChar char="•"/>
            </a:pPr>
            <a:r>
              <a:rPr lang="fr-FR" sz="1600" kern="1400" dirty="0">
                <a:solidFill>
                  <a:schemeClr val="tx1"/>
                </a:solidFill>
                <a:effectLst/>
                <a:latin typeface="+mn-lt"/>
              </a:rPr>
              <a:t>Lister les actions / supports envisagés, et leur dimensionnement (nombre de support, nombre de personnes impactées, etc.)</a:t>
            </a:r>
          </a:p>
          <a:p>
            <a:pPr marL="742950" lvl="1" indent="-285750">
              <a:lnSpc>
                <a:spcPct val="118000"/>
              </a:lnSpc>
              <a:spcAft>
                <a:spcPts val="600"/>
              </a:spcAft>
              <a:buFont typeface="Arial" panose="020B0604020202020204" pitchFamily="34" charset="0"/>
              <a:buChar char="•"/>
            </a:pPr>
            <a:r>
              <a:rPr lang="fr-FR" sz="1600" kern="1400" dirty="0"/>
              <a:t>Préciser la méthodologie associée : création et production interne ou externe ? Modalités de distribution ? Suivi des actions de communication ?</a:t>
            </a:r>
          </a:p>
          <a:p>
            <a:pPr marL="285750" indent="-285750">
              <a:lnSpc>
                <a:spcPct val="118000"/>
              </a:lnSpc>
              <a:spcAft>
                <a:spcPts val="600"/>
              </a:spcAft>
              <a:buFont typeface="Arial" panose="020B0604020202020204" pitchFamily="34" charset="0"/>
              <a:buChar char="•"/>
            </a:pPr>
            <a:r>
              <a:rPr lang="fr-FR" sz="1600" kern="1400" dirty="0"/>
              <a:t>D’autres cibles peuvent être ajoutées (autres financeurs, réseaux de collectivité, prestataires, CCI, </a:t>
            </a:r>
            <a:r>
              <a:rPr lang="fr-FR" sz="1600" kern="1400" dirty="0" err="1"/>
              <a:t>etc</a:t>
            </a:r>
            <a:r>
              <a:rPr lang="fr-FR" sz="1600" kern="1400" dirty="0"/>
              <a:t>). Dans ce cas, le candidat peut ajouter des lignes au tableau.</a:t>
            </a:r>
          </a:p>
          <a:p>
            <a:pPr marL="285750" indent="-285750">
              <a:lnSpc>
                <a:spcPct val="118000"/>
              </a:lnSpc>
              <a:spcAft>
                <a:spcPts val="600"/>
              </a:spcAft>
              <a:buFont typeface="Arial" panose="020B0604020202020204" pitchFamily="34" charset="0"/>
              <a:buChar char="•"/>
            </a:pPr>
            <a:r>
              <a:rPr lang="fr-FR" sz="1600" kern="1400" dirty="0">
                <a:solidFill>
                  <a:schemeClr val="tx1"/>
                </a:solidFill>
                <a:effectLst/>
                <a:latin typeface="+mn-lt"/>
              </a:rPr>
              <a:t>Plusieurs actions sont possibles pour chaque cible.</a:t>
            </a:r>
          </a:p>
        </p:txBody>
      </p:sp>
      <p:sp>
        <p:nvSpPr>
          <p:cNvPr id="3" name="Rectangle : coins arrondis 2">
            <a:extLst>
              <a:ext uri="{FF2B5EF4-FFF2-40B4-BE49-F238E27FC236}">
                <a16:creationId xmlns:a16="http://schemas.microsoft.com/office/drawing/2014/main" id="{31595929-BA6A-CC7C-976F-9C60B50D4FF3}"/>
              </a:ext>
            </a:extLst>
          </p:cNvPr>
          <p:cNvSpPr/>
          <p:nvPr/>
        </p:nvSpPr>
        <p:spPr>
          <a:xfrm>
            <a:off x="10755086" y="0"/>
            <a:ext cx="1436914" cy="6096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Vente à emporter</a:t>
            </a:r>
          </a:p>
        </p:txBody>
      </p:sp>
      <p:sp>
        <p:nvSpPr>
          <p:cNvPr id="7" name="Rectangle 6">
            <a:extLst>
              <a:ext uri="{FF2B5EF4-FFF2-40B4-BE49-F238E27FC236}">
                <a16:creationId xmlns:a16="http://schemas.microsoft.com/office/drawing/2014/main" id="{5CEF8446-6B32-B046-E073-CD1F0D758C4B}"/>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lumMod val="60000"/>
                    <a:lumOff val="40000"/>
                  </a:schemeClr>
                </a:solidFill>
                <a:hlinkClick r:id="rId4" action="ppaction://hlinksldjump">
                  <a:extLst>
                    <a:ext uri="{A12FA001-AC4F-418D-AE19-62706E023703}">
                      <ahyp:hlinkClr xmlns:ahyp="http://schemas.microsoft.com/office/drawing/2018/hyperlinkcolor" val="tx"/>
                    </a:ext>
                  </a:extLst>
                </a:hlinkClick>
              </a:rPr>
              <a:t>Voir exemple</a:t>
            </a:r>
            <a:endParaRPr lang="fr-FR" dirty="0">
              <a:solidFill>
                <a:schemeClr val="bg2">
                  <a:lumMod val="60000"/>
                  <a:lumOff val="40000"/>
                </a:schemeClr>
              </a:solidFill>
            </a:endParaRPr>
          </a:p>
        </p:txBody>
      </p:sp>
    </p:spTree>
    <p:custDataLst>
      <p:tags r:id="rId1"/>
    </p:custDataLst>
    <p:extLst>
      <p:ext uri="{BB962C8B-B14F-4D97-AF65-F5344CB8AC3E}">
        <p14:creationId xmlns:p14="http://schemas.microsoft.com/office/powerpoint/2010/main" val="40164929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0EF83B-2005-4FFC-D416-E75EF1C41C5E}"/>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4BF9C8FC-DF32-B5F1-246A-99015FB3BD16}"/>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de communication</a:t>
            </a:r>
            <a:endParaRPr lang="fr-FR" sz="2000" u="sng" dirty="0">
              <a:solidFill>
                <a:schemeClr val="tx2"/>
              </a:solidFill>
            </a:endParaRPr>
          </a:p>
        </p:txBody>
      </p:sp>
      <p:sp>
        <p:nvSpPr>
          <p:cNvPr id="9" name="Espace réservé du numéro de diapositive 8">
            <a:extLst>
              <a:ext uri="{FF2B5EF4-FFF2-40B4-BE49-F238E27FC236}">
                <a16:creationId xmlns:a16="http://schemas.microsoft.com/office/drawing/2014/main" id="{E3503823-8B08-BC04-6203-BF2369DB0C89}"/>
              </a:ext>
            </a:extLst>
          </p:cNvPr>
          <p:cNvSpPr>
            <a:spLocks noGrp="1"/>
          </p:cNvSpPr>
          <p:nvPr>
            <p:ph type="sldNum" sz="quarter" idx="11"/>
          </p:nvPr>
        </p:nvSpPr>
        <p:spPr/>
        <p:txBody>
          <a:bodyPr/>
          <a:lstStyle/>
          <a:p>
            <a:fld id="{DEBE2006-DBBB-B14E-BCD7-5B3626703F01}" type="slidenum">
              <a:rPr lang="fr-FR" smtClean="0"/>
              <a:pPr/>
              <a:t>25</a:t>
            </a:fld>
            <a:endParaRPr lang="fr-FR"/>
          </a:p>
        </p:txBody>
      </p:sp>
      <p:sp>
        <p:nvSpPr>
          <p:cNvPr id="12" name="Espace réservé du pied de page 11">
            <a:extLst>
              <a:ext uri="{FF2B5EF4-FFF2-40B4-BE49-F238E27FC236}">
                <a16:creationId xmlns:a16="http://schemas.microsoft.com/office/drawing/2014/main" id="{B48A4F4C-56CF-E2F4-8253-4637E13A40DB}"/>
              </a:ext>
            </a:extLst>
          </p:cNvPr>
          <p:cNvSpPr>
            <a:spLocks noGrp="1"/>
          </p:cNvSpPr>
          <p:nvPr>
            <p:ph type="ftr" sz="quarter" idx="10"/>
          </p:nvPr>
        </p:nvSpPr>
        <p:spPr/>
        <p:txBody>
          <a:bodyPr/>
          <a:lstStyle/>
          <a:p>
            <a:r>
              <a:rPr lang="fr-FR"/>
              <a:t>Citeo | Février 2026 | Dossier de candidature de l'AMI Réemploi pour les collectivités</a:t>
            </a:r>
          </a:p>
        </p:txBody>
      </p:sp>
      <p:graphicFrame>
        <p:nvGraphicFramePr>
          <p:cNvPr id="2" name="Tableau 1">
            <a:extLst>
              <a:ext uri="{FF2B5EF4-FFF2-40B4-BE49-F238E27FC236}">
                <a16:creationId xmlns:a16="http://schemas.microsoft.com/office/drawing/2014/main" id="{B11A5599-2671-E35D-8A17-8130E7075FF6}"/>
              </a:ext>
            </a:extLst>
          </p:cNvPr>
          <p:cNvGraphicFramePr>
            <a:graphicFrameLocks noGrp="1"/>
          </p:cNvGraphicFramePr>
          <p:nvPr>
            <p:extLst>
              <p:ext uri="{D42A27DB-BD31-4B8C-83A1-F6EECF244321}">
                <p14:modId xmlns:p14="http://schemas.microsoft.com/office/powerpoint/2010/main" val="3394023525"/>
              </p:ext>
            </p:extLst>
          </p:nvPr>
        </p:nvGraphicFramePr>
        <p:xfrm>
          <a:off x="105228" y="1274837"/>
          <a:ext cx="11988801" cy="5464630"/>
        </p:xfrm>
        <a:graphic>
          <a:graphicData uri="http://schemas.openxmlformats.org/drawingml/2006/table">
            <a:tbl>
              <a:tblPr firstRow="1" bandRow="1">
                <a:tableStyleId>{21E4AEA4-8DFA-4A89-87EB-49C32662AFE0}</a:tableStyleId>
              </a:tblPr>
              <a:tblGrid>
                <a:gridCol w="1462315">
                  <a:extLst>
                    <a:ext uri="{9D8B030D-6E8A-4147-A177-3AD203B41FA5}">
                      <a16:colId xmlns:a16="http://schemas.microsoft.com/office/drawing/2014/main" val="720519677"/>
                    </a:ext>
                  </a:extLst>
                </a:gridCol>
                <a:gridCol w="10526486">
                  <a:extLst>
                    <a:ext uri="{9D8B030D-6E8A-4147-A177-3AD203B41FA5}">
                      <a16:colId xmlns:a16="http://schemas.microsoft.com/office/drawing/2014/main" val="3678075961"/>
                    </a:ext>
                  </a:extLst>
                </a:gridCol>
              </a:tblGrid>
              <a:tr h="368906">
                <a:tc>
                  <a:txBody>
                    <a:bodyPr/>
                    <a:lstStyle/>
                    <a:p>
                      <a:r>
                        <a:rPr lang="fr-FR" sz="1200" dirty="0"/>
                        <a:t>Cible</a:t>
                      </a:r>
                    </a:p>
                  </a:txBody>
                  <a:tcPr/>
                </a:tc>
                <a:tc>
                  <a:txBody>
                    <a:bodyPr/>
                    <a:lstStyle/>
                    <a:p>
                      <a:r>
                        <a:rPr lang="fr-FR" sz="1200" dirty="0"/>
                        <a:t>Description des actions</a:t>
                      </a:r>
                    </a:p>
                  </a:txBody>
                  <a:tcPr/>
                </a:tc>
                <a:extLst>
                  <a:ext uri="{0D108BD9-81ED-4DB2-BD59-A6C34878D82A}">
                    <a16:rowId xmlns:a16="http://schemas.microsoft.com/office/drawing/2014/main" val="2618624013"/>
                  </a:ext>
                </a:extLst>
              </a:tr>
              <a:tr h="740228">
                <a:tc>
                  <a:txBody>
                    <a:bodyPr/>
                    <a:lstStyle/>
                    <a:p>
                      <a:r>
                        <a:rPr lang="fr-FR" sz="1400" dirty="0"/>
                        <a:t>Elus</a:t>
                      </a:r>
                    </a:p>
                  </a:txBody>
                  <a:tcPr anchor="ctr"/>
                </a:tc>
                <a:tc>
                  <a:txBody>
                    <a:bodyPr/>
                    <a:lstStyle/>
                    <a:p>
                      <a:endParaRPr lang="fr-FR" sz="1200" dirty="0"/>
                    </a:p>
                  </a:txBody>
                  <a:tcPr anchor="ctr"/>
                </a:tc>
                <a:extLst>
                  <a:ext uri="{0D108BD9-81ED-4DB2-BD59-A6C34878D82A}">
                    <a16:rowId xmlns:a16="http://schemas.microsoft.com/office/drawing/2014/main" val="3775869271"/>
                  </a:ext>
                </a:extLst>
              </a:tr>
              <a:tr h="948993">
                <a:tc>
                  <a:txBody>
                    <a:bodyPr/>
                    <a:lstStyle/>
                    <a:p>
                      <a:r>
                        <a:rPr lang="fr-FR" sz="1400" dirty="0"/>
                        <a:t>Clients des commerces proposant des contenants réemployables</a:t>
                      </a:r>
                    </a:p>
                  </a:txBody>
                  <a:tcPr anchor="ctr"/>
                </a:tc>
                <a:tc>
                  <a:txBody>
                    <a:bodyPr/>
                    <a:lstStyle/>
                    <a:p>
                      <a:endParaRPr lang="fr-FR" sz="1200" dirty="0"/>
                    </a:p>
                  </a:txBody>
                  <a:tcPr anchor="ctr"/>
                </a:tc>
                <a:extLst>
                  <a:ext uri="{0D108BD9-81ED-4DB2-BD59-A6C34878D82A}">
                    <a16:rowId xmlns:a16="http://schemas.microsoft.com/office/drawing/2014/main" val="1817074511"/>
                  </a:ext>
                </a:extLst>
              </a:tr>
              <a:tr h="948993">
                <a:tc>
                  <a:txBody>
                    <a:bodyPr/>
                    <a:lstStyle/>
                    <a:p>
                      <a:r>
                        <a:rPr lang="fr-FR" sz="1400" dirty="0"/>
                        <a:t>Commerces proposant des contenants réemployables</a:t>
                      </a:r>
                    </a:p>
                  </a:txBody>
                  <a:tcPr anchor="ctr"/>
                </a:tc>
                <a:tc>
                  <a:txBody>
                    <a:bodyPr/>
                    <a:lstStyle/>
                    <a:p>
                      <a:endParaRPr lang="fr-FR" sz="1200" dirty="0"/>
                    </a:p>
                  </a:txBody>
                  <a:tcPr anchor="ctr"/>
                </a:tc>
                <a:extLst>
                  <a:ext uri="{0D108BD9-81ED-4DB2-BD59-A6C34878D82A}">
                    <a16:rowId xmlns:a16="http://schemas.microsoft.com/office/drawing/2014/main" val="1197628732"/>
                  </a:ext>
                </a:extLst>
              </a:tr>
              <a:tr h="1299270">
                <a:tc>
                  <a:txBody>
                    <a:bodyPr/>
                    <a:lstStyle/>
                    <a:p>
                      <a:r>
                        <a:rPr lang="fr-FR" sz="1400" dirty="0"/>
                        <a:t>Grand public</a:t>
                      </a:r>
                    </a:p>
                  </a:txBody>
                  <a:tcPr anchor="ctr"/>
                </a:tc>
                <a:tc>
                  <a:txBody>
                    <a:bodyPr/>
                    <a:lstStyle/>
                    <a:p>
                      <a:endParaRPr lang="fr-FR" sz="1200" dirty="0"/>
                    </a:p>
                  </a:txBody>
                  <a:tcPr anchor="ctr"/>
                </a:tc>
                <a:extLst>
                  <a:ext uri="{0D108BD9-81ED-4DB2-BD59-A6C34878D82A}">
                    <a16:rowId xmlns:a16="http://schemas.microsoft.com/office/drawing/2014/main" val="3709385272"/>
                  </a:ext>
                </a:extLst>
              </a:tr>
              <a:tr h="948993">
                <a:tc>
                  <a:txBody>
                    <a:bodyPr/>
                    <a:lstStyle/>
                    <a:p>
                      <a:r>
                        <a:rPr lang="fr-FR" sz="1400" dirty="0"/>
                        <a:t>Autre ?</a:t>
                      </a:r>
                    </a:p>
                  </a:txBody>
                  <a:tcPr anchor="ctr"/>
                </a:tc>
                <a:tc>
                  <a:txBody>
                    <a:bodyPr/>
                    <a:lstStyle/>
                    <a:p>
                      <a:endParaRPr lang="fr-FR" sz="1200" dirty="0"/>
                    </a:p>
                  </a:txBody>
                  <a:tcPr anchor="ctr"/>
                </a:tc>
                <a:extLst>
                  <a:ext uri="{0D108BD9-81ED-4DB2-BD59-A6C34878D82A}">
                    <a16:rowId xmlns:a16="http://schemas.microsoft.com/office/drawing/2014/main" val="1284684348"/>
                  </a:ext>
                </a:extLst>
              </a:tr>
            </a:tbl>
          </a:graphicData>
        </a:graphic>
      </p:graphicFrame>
      <p:sp>
        <p:nvSpPr>
          <p:cNvPr id="3" name="Rectangle : coins arrondis 2">
            <a:extLst>
              <a:ext uri="{FF2B5EF4-FFF2-40B4-BE49-F238E27FC236}">
                <a16:creationId xmlns:a16="http://schemas.microsoft.com/office/drawing/2014/main" id="{3451684A-5B18-A13F-54B7-C19DC44BD099}"/>
              </a:ext>
            </a:extLst>
          </p:cNvPr>
          <p:cNvSpPr/>
          <p:nvPr/>
        </p:nvSpPr>
        <p:spPr>
          <a:xfrm>
            <a:off x="10755086" y="0"/>
            <a:ext cx="1436914" cy="609600"/>
          </a:xfrm>
          <a:prstGeom prst="round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Vente à emporter</a:t>
            </a:r>
          </a:p>
        </p:txBody>
      </p:sp>
    </p:spTree>
    <p:custDataLst>
      <p:tags r:id="rId1"/>
    </p:custDataLst>
    <p:extLst>
      <p:ext uri="{BB962C8B-B14F-4D97-AF65-F5344CB8AC3E}">
        <p14:creationId xmlns:p14="http://schemas.microsoft.com/office/powerpoint/2010/main" val="13926953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AC8991-8C00-6886-F4F9-3336C0B2B683}"/>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AF203C50-5B9B-245D-C86A-97D7F76D8D1F}"/>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Contenants</a:t>
            </a:r>
          </a:p>
        </p:txBody>
      </p:sp>
      <p:sp>
        <p:nvSpPr>
          <p:cNvPr id="9" name="Espace réservé du numéro de diapositive 8">
            <a:extLst>
              <a:ext uri="{FF2B5EF4-FFF2-40B4-BE49-F238E27FC236}">
                <a16:creationId xmlns:a16="http://schemas.microsoft.com/office/drawing/2014/main" id="{0D75E6E8-C3E3-7C27-8DD3-25277AB04041}"/>
              </a:ext>
            </a:extLst>
          </p:cNvPr>
          <p:cNvSpPr>
            <a:spLocks noGrp="1"/>
          </p:cNvSpPr>
          <p:nvPr>
            <p:ph type="sldNum" sz="quarter" idx="11"/>
          </p:nvPr>
        </p:nvSpPr>
        <p:spPr/>
        <p:txBody>
          <a:bodyPr/>
          <a:lstStyle/>
          <a:p>
            <a:fld id="{DEBE2006-DBBB-B14E-BCD7-5B3626703F01}" type="slidenum">
              <a:rPr lang="fr-FR" smtClean="0"/>
              <a:pPr/>
              <a:t>26</a:t>
            </a:fld>
            <a:endParaRPr lang="fr-FR"/>
          </a:p>
        </p:txBody>
      </p:sp>
      <p:sp>
        <p:nvSpPr>
          <p:cNvPr id="12" name="Espace réservé du pied de page 11">
            <a:extLst>
              <a:ext uri="{FF2B5EF4-FFF2-40B4-BE49-F238E27FC236}">
                <a16:creationId xmlns:a16="http://schemas.microsoft.com/office/drawing/2014/main" id="{51081D06-BC47-9A5F-81EA-29DF55DDA29C}"/>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1">
            <a:extLst>
              <a:ext uri="{FF2B5EF4-FFF2-40B4-BE49-F238E27FC236}">
                <a16:creationId xmlns:a16="http://schemas.microsoft.com/office/drawing/2014/main" id="{A99D92D6-059F-F60A-C93B-B573C5A851DE}"/>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3" name="Rectangle : coins arrondis 2">
            <a:extLst>
              <a:ext uri="{FF2B5EF4-FFF2-40B4-BE49-F238E27FC236}">
                <a16:creationId xmlns:a16="http://schemas.microsoft.com/office/drawing/2014/main" id="{45B9FB62-1BCD-22E7-57E2-919426CACEAD}"/>
              </a:ext>
            </a:extLst>
          </p:cNvPr>
          <p:cNvSpPr/>
          <p:nvPr/>
        </p:nvSpPr>
        <p:spPr>
          <a:xfrm>
            <a:off x="7491895" y="234618"/>
            <a:ext cx="3057236" cy="1202296"/>
          </a:xfrm>
          <a:prstGeom prst="round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Retrouvez nos bonnes pratiques dans le Guide du Réemploi téléchargeable ici : </a:t>
            </a:r>
            <a:r>
              <a:rPr lang="fr-FR" sz="1200" dirty="0">
                <a:solidFill>
                  <a:schemeClr val="tx1"/>
                </a:solidFill>
                <a:hlinkClick r:id="rId4"/>
              </a:rPr>
              <a:t>https://www.citeo.com/telecharger-le-guide-du-reemploi</a:t>
            </a:r>
            <a:endParaRPr lang="fr-FR" sz="1200" dirty="0">
              <a:solidFill>
                <a:schemeClr val="tx1"/>
              </a:solidFill>
            </a:endParaRPr>
          </a:p>
          <a:p>
            <a:pPr algn="ctr"/>
            <a:r>
              <a:rPr lang="fr-FR" sz="1200" dirty="0">
                <a:solidFill>
                  <a:schemeClr val="tx1"/>
                </a:solidFill>
              </a:rPr>
              <a:t>Nous vous recommandons également la </a:t>
            </a:r>
            <a:r>
              <a:rPr lang="fr-FR" sz="1200" dirty="0">
                <a:solidFill>
                  <a:schemeClr val="tx1"/>
                </a:solidFill>
                <a:hlinkClick r:id="rId5"/>
              </a:rPr>
              <a:t>publication très complète du CNRC</a:t>
            </a:r>
            <a:endParaRPr lang="fr-FR" sz="1200" dirty="0">
              <a:solidFill>
                <a:schemeClr val="tx1"/>
              </a:solidFill>
            </a:endParaRPr>
          </a:p>
        </p:txBody>
      </p:sp>
      <p:pic>
        <p:nvPicPr>
          <p:cNvPr id="13" name="Picture 4">
            <a:extLst>
              <a:ext uri="{FF2B5EF4-FFF2-40B4-BE49-F238E27FC236}">
                <a16:creationId xmlns:a16="http://schemas.microsoft.com/office/drawing/2014/main" id="{ED544FAF-AF71-B5E2-B644-A07C8EB86F0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7895" y="9738"/>
            <a:ext cx="648000" cy="64800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220A631B-9FB7-BB39-5475-805EAE730860}"/>
              </a:ext>
            </a:extLst>
          </p:cNvPr>
          <p:cNvSpPr/>
          <p:nvPr/>
        </p:nvSpPr>
        <p:spPr>
          <a:xfrm>
            <a:off x="555171" y="1436914"/>
            <a:ext cx="10467505" cy="35831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nSpc>
                <a:spcPct val="118000"/>
              </a:lnSpc>
              <a:spcAft>
                <a:spcPts val="600"/>
              </a:spcAft>
            </a:pPr>
            <a:r>
              <a:rPr lang="fr-FR" sz="14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400" b="1" kern="1400" dirty="0">
                <a:solidFill>
                  <a:schemeClr val="tx1"/>
                </a:solidFill>
              </a:rPr>
              <a:t>Quels sont les types de contenants envisagés ? Quels formats ? Quels matériaux ? Quels couvercles ? Quel système de fermeture ? Quel fabricant ? Si le modèle a déjà été identifié, pouvez-vous joindre des photos ?</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Quelle est la durée de vie des contenants (en nombre de rotations) ? L’aptitude au contact alimentaire, à la cuisson et à la réchauffe a-t-elle été vérifiée pour le contenant et son couvercle ? </a:t>
            </a:r>
          </a:p>
          <a:p>
            <a:pPr marL="285750" indent="-285750">
              <a:lnSpc>
                <a:spcPct val="118000"/>
              </a:lnSpc>
              <a:spcAft>
                <a:spcPts val="600"/>
              </a:spcAft>
              <a:buFont typeface="Arial" panose="020B0604020202020204" pitchFamily="34" charset="0"/>
              <a:buChar char="•"/>
            </a:pPr>
            <a:r>
              <a:rPr lang="fr-FR" sz="1400" kern="1400" dirty="0">
                <a:solidFill>
                  <a:schemeClr val="tx1"/>
                </a:solidFill>
              </a:rPr>
              <a:t>Les contenants envisagés sont-ils empilables ? La facilité de dérochage a-t-elle été vérifiée ?</a:t>
            </a:r>
          </a:p>
          <a:p>
            <a:pPr marL="285750" indent="-285750">
              <a:lnSpc>
                <a:spcPct val="118000"/>
              </a:lnSpc>
              <a:spcAft>
                <a:spcPts val="600"/>
              </a:spcAft>
              <a:buFont typeface="Arial" panose="020B0604020202020204" pitchFamily="34" charset="0"/>
              <a:buChar char="•"/>
            </a:pPr>
            <a:r>
              <a:rPr lang="fr-FR" sz="1400" b="1" kern="1400" dirty="0">
                <a:solidFill>
                  <a:schemeClr val="tx1"/>
                </a:solidFill>
              </a:rPr>
              <a:t>Combien d’unité est-il prévu de commander pour chaque type de contenant ? Pouvez-vous nous expliquer comment ce nombre a été dimensionné  (indiquer le calcul entre le nombre de visiteur, le type d’évènements, l’hypothèse de taux de perte, etc. pour chaque format de contenant) ?</a:t>
            </a:r>
          </a:p>
          <a:p>
            <a:pPr marL="285750" indent="-285750">
              <a:lnSpc>
                <a:spcPct val="118000"/>
              </a:lnSpc>
              <a:spcAft>
                <a:spcPts val="600"/>
              </a:spcAft>
              <a:buFont typeface="Arial" panose="020B0604020202020204" pitchFamily="34" charset="0"/>
              <a:buChar char="•"/>
            </a:pPr>
            <a:r>
              <a:rPr lang="fr-FR" sz="1400" b="1" kern="1400" dirty="0">
                <a:solidFill>
                  <a:schemeClr val="tx1"/>
                </a:solidFill>
              </a:rPr>
              <a:t>Qui est propriétaire des contenants ?</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Les contenants envisagés sont-ils recyclables ? A quelles conditions ?</a:t>
            </a: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p:txBody>
      </p:sp>
      <p:sp>
        <p:nvSpPr>
          <p:cNvPr id="5" name="Rectangle : coins arrondis 4">
            <a:extLst>
              <a:ext uri="{FF2B5EF4-FFF2-40B4-BE49-F238E27FC236}">
                <a16:creationId xmlns:a16="http://schemas.microsoft.com/office/drawing/2014/main" id="{90D7FDC4-8DAB-2DC9-38A2-A2C45E13FEEE}"/>
              </a:ext>
            </a:extLst>
          </p:cNvPr>
          <p:cNvSpPr/>
          <p:nvPr/>
        </p:nvSpPr>
        <p:spPr>
          <a:xfrm>
            <a:off x="10755086" y="0"/>
            <a:ext cx="1436914" cy="609600"/>
          </a:xfrm>
          <a:prstGeom prst="round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Evènementiel</a:t>
            </a:r>
          </a:p>
        </p:txBody>
      </p:sp>
      <p:sp>
        <p:nvSpPr>
          <p:cNvPr id="10" name="Rectangle 9">
            <a:extLst>
              <a:ext uri="{FF2B5EF4-FFF2-40B4-BE49-F238E27FC236}">
                <a16:creationId xmlns:a16="http://schemas.microsoft.com/office/drawing/2014/main" id="{0D8B9F37-00D6-45CC-129E-F2C7E3912AE3}"/>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lumMod val="60000"/>
                    <a:lumOff val="40000"/>
                  </a:schemeClr>
                </a:solidFill>
                <a:hlinkClick r:id="rId7" action="ppaction://hlinksldjump">
                  <a:extLst>
                    <a:ext uri="{A12FA001-AC4F-418D-AE19-62706E023703}">
                      <ahyp:hlinkClr xmlns:ahyp="http://schemas.microsoft.com/office/drawing/2018/hyperlinkcolor" val="tx"/>
                    </a:ext>
                  </a:extLst>
                </a:hlinkClick>
              </a:rPr>
              <a:t>Voir exemple</a:t>
            </a:r>
            <a:endParaRPr lang="fr-FR" dirty="0">
              <a:solidFill>
                <a:schemeClr val="bg2">
                  <a:lumMod val="60000"/>
                  <a:lumOff val="40000"/>
                </a:schemeClr>
              </a:solidFill>
            </a:endParaRPr>
          </a:p>
        </p:txBody>
      </p:sp>
    </p:spTree>
    <p:custDataLst>
      <p:tags r:id="rId1"/>
    </p:custDataLst>
    <p:extLst>
      <p:ext uri="{BB962C8B-B14F-4D97-AF65-F5344CB8AC3E}">
        <p14:creationId xmlns:p14="http://schemas.microsoft.com/office/powerpoint/2010/main" val="159060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C322B-816F-A8F5-AD9B-92281FF11636}"/>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5AE20179-918F-4DE7-CD67-ACC288A63625}"/>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Contenants</a:t>
            </a:r>
          </a:p>
        </p:txBody>
      </p:sp>
      <p:sp>
        <p:nvSpPr>
          <p:cNvPr id="9" name="Espace réservé du numéro de diapositive 8">
            <a:extLst>
              <a:ext uri="{FF2B5EF4-FFF2-40B4-BE49-F238E27FC236}">
                <a16:creationId xmlns:a16="http://schemas.microsoft.com/office/drawing/2014/main" id="{43A931A5-6D22-54CA-DEC4-F028C6770027}"/>
              </a:ext>
            </a:extLst>
          </p:cNvPr>
          <p:cNvSpPr>
            <a:spLocks noGrp="1"/>
          </p:cNvSpPr>
          <p:nvPr>
            <p:ph type="sldNum" sz="quarter" idx="11"/>
          </p:nvPr>
        </p:nvSpPr>
        <p:spPr/>
        <p:txBody>
          <a:bodyPr/>
          <a:lstStyle/>
          <a:p>
            <a:fld id="{DEBE2006-DBBB-B14E-BCD7-5B3626703F01}" type="slidenum">
              <a:rPr lang="fr-FR" smtClean="0"/>
              <a:pPr/>
              <a:t>27</a:t>
            </a:fld>
            <a:endParaRPr lang="fr-FR"/>
          </a:p>
        </p:txBody>
      </p:sp>
      <p:sp>
        <p:nvSpPr>
          <p:cNvPr id="12" name="Espace réservé du pied de page 11">
            <a:extLst>
              <a:ext uri="{FF2B5EF4-FFF2-40B4-BE49-F238E27FC236}">
                <a16:creationId xmlns:a16="http://schemas.microsoft.com/office/drawing/2014/main" id="{C7D76E19-652A-7A4E-1A2D-103E95B581F3}"/>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5" name="Rectangle 4">
            <a:extLst>
              <a:ext uri="{FF2B5EF4-FFF2-40B4-BE49-F238E27FC236}">
                <a16:creationId xmlns:a16="http://schemas.microsoft.com/office/drawing/2014/main" id="{D0F7AE8B-0D3C-A1CF-AA0A-6EDF51407000}"/>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Réponse du candidat</a:t>
            </a:r>
          </a:p>
        </p:txBody>
      </p:sp>
      <p:sp>
        <p:nvSpPr>
          <p:cNvPr id="2" name="Rectangle : coins arrondis 1">
            <a:extLst>
              <a:ext uri="{FF2B5EF4-FFF2-40B4-BE49-F238E27FC236}">
                <a16:creationId xmlns:a16="http://schemas.microsoft.com/office/drawing/2014/main" id="{ABFFA777-3B0A-FC2A-BA05-DCE69F0CED9E}"/>
              </a:ext>
            </a:extLst>
          </p:cNvPr>
          <p:cNvSpPr/>
          <p:nvPr/>
        </p:nvSpPr>
        <p:spPr>
          <a:xfrm>
            <a:off x="10755086" y="0"/>
            <a:ext cx="1436914" cy="609600"/>
          </a:xfrm>
          <a:prstGeom prst="round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Evènementiel</a:t>
            </a:r>
          </a:p>
        </p:txBody>
      </p:sp>
    </p:spTree>
    <p:custDataLst>
      <p:tags r:id="rId1"/>
    </p:custDataLst>
    <p:extLst>
      <p:ext uri="{BB962C8B-B14F-4D97-AF65-F5344CB8AC3E}">
        <p14:creationId xmlns:p14="http://schemas.microsoft.com/office/powerpoint/2010/main" val="16815022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9058DC-804C-C0D0-ADC3-D42B1F32E4DC}"/>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CFDA64C-EF81-96E1-B120-F2CFEE201E78}"/>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Logistique</a:t>
            </a:r>
          </a:p>
        </p:txBody>
      </p:sp>
      <p:sp>
        <p:nvSpPr>
          <p:cNvPr id="9" name="Espace réservé du numéro de diapositive 8">
            <a:extLst>
              <a:ext uri="{FF2B5EF4-FFF2-40B4-BE49-F238E27FC236}">
                <a16:creationId xmlns:a16="http://schemas.microsoft.com/office/drawing/2014/main" id="{A6C8251F-7605-E3B8-AEC0-912FB664586C}"/>
              </a:ext>
            </a:extLst>
          </p:cNvPr>
          <p:cNvSpPr>
            <a:spLocks noGrp="1"/>
          </p:cNvSpPr>
          <p:nvPr>
            <p:ph type="sldNum" sz="quarter" idx="11"/>
          </p:nvPr>
        </p:nvSpPr>
        <p:spPr/>
        <p:txBody>
          <a:bodyPr/>
          <a:lstStyle/>
          <a:p>
            <a:fld id="{DEBE2006-DBBB-B14E-BCD7-5B3626703F01}" type="slidenum">
              <a:rPr lang="fr-FR" smtClean="0"/>
              <a:pPr/>
              <a:t>28</a:t>
            </a:fld>
            <a:endParaRPr lang="fr-FR"/>
          </a:p>
        </p:txBody>
      </p:sp>
      <p:sp>
        <p:nvSpPr>
          <p:cNvPr id="12" name="Espace réservé du pied de page 11">
            <a:extLst>
              <a:ext uri="{FF2B5EF4-FFF2-40B4-BE49-F238E27FC236}">
                <a16:creationId xmlns:a16="http://schemas.microsoft.com/office/drawing/2014/main" id="{C88476D5-6EF6-422F-68A7-4B1EBB4AC7F9}"/>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1">
            <a:extLst>
              <a:ext uri="{FF2B5EF4-FFF2-40B4-BE49-F238E27FC236}">
                <a16:creationId xmlns:a16="http://schemas.microsoft.com/office/drawing/2014/main" id="{3134AE93-D79D-A246-C101-5D0910A96C51}"/>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5" name="Rectangle 14">
            <a:extLst>
              <a:ext uri="{FF2B5EF4-FFF2-40B4-BE49-F238E27FC236}">
                <a16:creationId xmlns:a16="http://schemas.microsoft.com/office/drawing/2014/main" id="{33317790-9265-25EA-EC7E-0A7DC6A4D486}"/>
              </a:ext>
            </a:extLst>
          </p:cNvPr>
          <p:cNvSpPr/>
          <p:nvPr/>
        </p:nvSpPr>
        <p:spPr>
          <a:xfrm>
            <a:off x="555171" y="1436914"/>
            <a:ext cx="10422682" cy="400054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nSpc>
                <a:spcPct val="118000"/>
              </a:lnSpc>
              <a:spcAft>
                <a:spcPts val="600"/>
              </a:spcAft>
            </a:pPr>
            <a:r>
              <a:rPr lang="fr-FR" sz="14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ea typeface="Times New Roman" panose="02020603050405020304" pitchFamily="18" charset="0"/>
                <a:cs typeface="Times New Roman" panose="02020603050405020304" pitchFamily="18" charset="0"/>
              </a:rPr>
              <a:t>Comment les contenants </a:t>
            </a:r>
            <a:r>
              <a:rPr lang="fr-FR" sz="1400" kern="1400" dirty="0" err="1">
                <a:solidFill>
                  <a:schemeClr val="tx1"/>
                </a:solidFill>
                <a:effectLst/>
                <a:latin typeface="+mn-lt"/>
                <a:ea typeface="Times New Roman" panose="02020603050405020304" pitchFamily="18" charset="0"/>
                <a:cs typeface="Times New Roman" panose="02020603050405020304" pitchFamily="18" charset="0"/>
              </a:rPr>
              <a:t>seront-ils</a:t>
            </a:r>
            <a:r>
              <a:rPr lang="fr-FR" sz="1400" kern="1400" dirty="0">
                <a:solidFill>
                  <a:schemeClr val="tx1"/>
                </a:solidFill>
                <a:effectLst/>
                <a:latin typeface="+mn-lt"/>
                <a:ea typeface="Times New Roman" panose="02020603050405020304" pitchFamily="18" charset="0"/>
                <a:cs typeface="Times New Roman" panose="02020603050405020304" pitchFamily="18" charset="0"/>
              </a:rPr>
              <a:t> stockés (hors utilisation et pendant les évènements) ?</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ea typeface="Times New Roman" panose="02020603050405020304" pitchFamily="18" charset="0"/>
                <a:cs typeface="Times New Roman"/>
              </a:rPr>
              <a:t>Quelles sont les solutions de lavage existantes sur le territoire ? Qui réalisera le lavage ? Des </a:t>
            </a:r>
            <a:r>
              <a:rPr lang="fr-FR" sz="1400" kern="1400" dirty="0">
                <a:solidFill>
                  <a:schemeClr val="tx1"/>
                </a:solidFill>
                <a:ea typeface="Times New Roman" panose="02020603050405020304" pitchFamily="18" charset="0"/>
                <a:cs typeface="Times New Roman"/>
              </a:rPr>
              <a:t>équipements de lavage supplémentaire </a:t>
            </a:r>
            <a:r>
              <a:rPr lang="fr-FR" sz="1400" kern="1400" dirty="0" err="1">
                <a:solidFill>
                  <a:schemeClr val="tx1"/>
                </a:solidFill>
                <a:ea typeface="Times New Roman" panose="02020603050405020304" pitchFamily="18" charset="0"/>
                <a:cs typeface="Times New Roman"/>
              </a:rPr>
              <a:t>seront-ils</a:t>
            </a:r>
            <a:r>
              <a:rPr lang="fr-FR" sz="1400" kern="1400" dirty="0">
                <a:solidFill>
                  <a:schemeClr val="tx1"/>
                </a:solidFill>
                <a:ea typeface="Times New Roman" panose="02020603050405020304" pitchFamily="18" charset="0"/>
                <a:cs typeface="Times New Roman"/>
              </a:rPr>
              <a:t> nécessaires ? </a:t>
            </a:r>
            <a:r>
              <a:rPr lang="fr-FR" sz="1400" kern="1400" dirty="0">
                <a:solidFill>
                  <a:schemeClr val="tx1"/>
                </a:solidFill>
                <a:effectLst/>
                <a:latin typeface="+mn-lt"/>
              </a:rPr>
              <a:t>Quelle est la capacité de ces équipements (durée du cycle de lavage et nombre de contenants lavés par cycle ou bien nombre de contenants lavés par heure) ? </a:t>
            </a:r>
            <a:r>
              <a:rPr lang="fr-FR" sz="1400" kern="1400" dirty="0">
                <a:solidFill>
                  <a:schemeClr val="tx1"/>
                </a:solidFill>
              </a:rPr>
              <a:t>La performance de lavage a-t-elle été vérifiée pour les contenants</a:t>
            </a:r>
            <a:r>
              <a:rPr lang="fr-FR" sz="1400" u="sng" kern="1400" dirty="0">
                <a:solidFill>
                  <a:schemeClr val="tx1"/>
                </a:solidFill>
              </a:rPr>
              <a:t> et les couvercles</a:t>
            </a:r>
            <a:r>
              <a:rPr lang="fr-FR" sz="1400" kern="1400" dirty="0">
                <a:solidFill>
                  <a:schemeClr val="tx1"/>
                </a:solidFill>
              </a:rPr>
              <a:t> ?</a:t>
            </a:r>
            <a:endParaRPr lang="fr-FR" sz="1400" kern="1400" dirty="0">
              <a:solidFill>
                <a:schemeClr val="tx1"/>
              </a:solidFill>
              <a:cs typeface="Arial"/>
            </a:endParaRPr>
          </a:p>
          <a:p>
            <a:pPr marL="285750" indent="-285750">
              <a:lnSpc>
                <a:spcPct val="118000"/>
              </a:lnSpc>
              <a:spcAft>
                <a:spcPts val="600"/>
              </a:spcAft>
              <a:buFont typeface="Arial" panose="020B0604020202020204" pitchFamily="34" charset="0"/>
              <a:buChar char="•"/>
            </a:pPr>
            <a:r>
              <a:rPr lang="fr-FR" sz="1400" kern="1400" dirty="0">
                <a:solidFill>
                  <a:schemeClr val="tx1"/>
                </a:solidFill>
                <a:ea typeface="Times New Roman" panose="02020603050405020304" pitchFamily="18" charset="0"/>
                <a:cs typeface="Times New Roman" panose="02020603050405020304" pitchFamily="18" charset="0"/>
              </a:rPr>
              <a:t>Quels équipements sont prévus pour le séchage ? La performance de ces équipements a-t-elle été vérifiée pour les contenants </a:t>
            </a:r>
            <a:r>
              <a:rPr lang="fr-FR" sz="1400" u="sng" kern="1400" dirty="0">
                <a:solidFill>
                  <a:schemeClr val="tx1"/>
                </a:solidFill>
                <a:ea typeface="Times New Roman" panose="02020603050405020304" pitchFamily="18" charset="0"/>
                <a:cs typeface="Times New Roman" panose="02020603050405020304" pitchFamily="18" charset="0"/>
              </a:rPr>
              <a:t>et leurs couvercles </a:t>
            </a:r>
            <a:r>
              <a:rPr lang="fr-FR" sz="1400" kern="1400" dirty="0">
                <a:solidFill>
                  <a:schemeClr val="tx1"/>
                </a:solidFill>
                <a:ea typeface="Times New Roman" panose="02020603050405020304" pitchFamily="18" charset="0"/>
                <a:cs typeface="Times New Roman" panose="02020603050405020304" pitchFamily="18" charset="0"/>
              </a:rPr>
              <a:t>?</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ea typeface="Times New Roman" panose="02020603050405020304" pitchFamily="18" charset="0"/>
                <a:cs typeface="Times New Roman" panose="02020603050405020304" pitchFamily="18" charset="0"/>
              </a:rPr>
              <a:t>Comment les contenants propres </a:t>
            </a:r>
            <a:r>
              <a:rPr lang="fr-FR" sz="1400" kern="1400" dirty="0" err="1">
                <a:solidFill>
                  <a:schemeClr val="tx1"/>
                </a:solidFill>
                <a:effectLst/>
                <a:latin typeface="+mn-lt"/>
                <a:ea typeface="Times New Roman" panose="02020603050405020304" pitchFamily="18" charset="0"/>
                <a:cs typeface="Times New Roman" panose="02020603050405020304" pitchFamily="18" charset="0"/>
              </a:rPr>
              <a:t>seront-ils</a:t>
            </a:r>
            <a:r>
              <a:rPr lang="fr-FR" sz="1400" kern="1400" dirty="0">
                <a:solidFill>
                  <a:schemeClr val="tx1"/>
                </a:solidFill>
                <a:effectLst/>
                <a:latin typeface="+mn-lt"/>
                <a:ea typeface="Times New Roman" panose="02020603050405020304" pitchFamily="18" charset="0"/>
                <a:cs typeface="Times New Roman" panose="02020603050405020304" pitchFamily="18" charset="0"/>
              </a:rPr>
              <a:t> livrés aux organisateurs d’évènements ? A quelle fréquence ? </a:t>
            </a:r>
          </a:p>
          <a:p>
            <a:pPr marL="285750" indent="-285750">
              <a:lnSpc>
                <a:spcPct val="118000"/>
              </a:lnSpc>
              <a:spcAft>
                <a:spcPts val="600"/>
              </a:spcAft>
              <a:buFont typeface="Arial" panose="020B0604020202020204" pitchFamily="34" charset="0"/>
              <a:buChar char="•"/>
            </a:pPr>
            <a:r>
              <a:rPr lang="fr-FR" sz="1400" kern="1400" dirty="0">
                <a:solidFill>
                  <a:schemeClr val="tx1"/>
                </a:solidFill>
                <a:ea typeface="Times New Roman" panose="02020603050405020304" pitchFamily="18" charset="0"/>
                <a:cs typeface="Times New Roman"/>
              </a:rPr>
              <a:t>Comment les contenants sales </a:t>
            </a:r>
            <a:r>
              <a:rPr lang="fr-FR" sz="1400" kern="1400" dirty="0" err="1">
                <a:solidFill>
                  <a:schemeClr val="tx1"/>
                </a:solidFill>
                <a:ea typeface="Times New Roman" panose="02020603050405020304" pitchFamily="18" charset="0"/>
                <a:cs typeface="Times New Roman"/>
              </a:rPr>
              <a:t>seront-ils</a:t>
            </a:r>
            <a:r>
              <a:rPr lang="fr-FR" sz="1400" kern="1400" dirty="0">
                <a:solidFill>
                  <a:schemeClr val="tx1"/>
                </a:solidFill>
                <a:ea typeface="Times New Roman" panose="02020603050405020304" pitchFamily="18" charset="0"/>
                <a:cs typeface="Times New Roman"/>
              </a:rPr>
              <a:t> collectés auprès des évènements (le cas échéant) ? </a:t>
            </a:r>
            <a:r>
              <a:rPr lang="fr-FR" sz="1400" kern="1400" dirty="0">
                <a:solidFill>
                  <a:schemeClr val="tx1"/>
                </a:solidFill>
                <a:effectLst/>
                <a:latin typeface="+mn-lt"/>
                <a:ea typeface="Times New Roman" panose="02020603050405020304" pitchFamily="18" charset="0"/>
                <a:cs typeface="Times New Roman"/>
              </a:rPr>
              <a:t>A quelle fréquence ? </a:t>
            </a:r>
          </a:p>
          <a:p>
            <a:pPr marL="285750" indent="-285750">
              <a:lnSpc>
                <a:spcPct val="118000"/>
              </a:lnSpc>
              <a:spcAft>
                <a:spcPts val="600"/>
              </a:spcAft>
              <a:buFont typeface="Arial" panose="020B0604020202020204" pitchFamily="34" charset="0"/>
              <a:buChar char="•"/>
            </a:pPr>
            <a:r>
              <a:rPr lang="fr-FR" sz="1400" kern="1400" dirty="0">
                <a:solidFill>
                  <a:schemeClr val="tx1"/>
                </a:solidFill>
                <a:ea typeface="Times New Roman" panose="02020603050405020304" pitchFamily="18" charset="0"/>
                <a:cs typeface="Times New Roman" panose="02020603050405020304" pitchFamily="18" charset="0"/>
              </a:rPr>
              <a:t>Sur quelle distance les emballages </a:t>
            </a:r>
            <a:r>
              <a:rPr lang="fr-FR" sz="1400" kern="1400" dirty="0" err="1">
                <a:solidFill>
                  <a:schemeClr val="tx1"/>
                </a:solidFill>
                <a:ea typeface="Times New Roman" panose="02020603050405020304" pitchFamily="18" charset="0"/>
                <a:cs typeface="Times New Roman" panose="02020603050405020304" pitchFamily="18" charset="0"/>
              </a:rPr>
              <a:t>seront-ils</a:t>
            </a:r>
            <a:r>
              <a:rPr lang="fr-FR" sz="1400" kern="1400" dirty="0">
                <a:solidFill>
                  <a:schemeClr val="tx1"/>
                </a:solidFill>
                <a:ea typeface="Times New Roman" panose="02020603050405020304" pitchFamily="18" charset="0"/>
                <a:cs typeface="Times New Roman" panose="02020603050405020304" pitchFamily="18" charset="0"/>
              </a:rPr>
              <a:t> transportés (un ordre de grandeur suffit) ?</a:t>
            </a:r>
          </a:p>
          <a:p>
            <a:pPr marL="285750" indent="-285750">
              <a:lnSpc>
                <a:spcPct val="118000"/>
              </a:lnSpc>
              <a:spcAft>
                <a:spcPts val="600"/>
              </a:spcAft>
              <a:buFont typeface="Arial" panose="020B0604020202020204" pitchFamily="34" charset="0"/>
              <a:buChar char="•"/>
            </a:pPr>
            <a:r>
              <a:rPr lang="fr-FR" sz="1400" b="1" kern="1400" dirty="0">
                <a:solidFill>
                  <a:schemeClr val="tx1"/>
                </a:solidFill>
                <a:ea typeface="Times New Roman" panose="02020603050405020304" pitchFamily="18" charset="0"/>
                <a:cs typeface="Times New Roman" panose="02020603050405020304" pitchFamily="18" charset="0"/>
              </a:rPr>
              <a:t>En cas d’achat de matériel de lavage, qui est propriétaire du matériel ?</a:t>
            </a:r>
          </a:p>
          <a:p>
            <a:pPr marL="285750" indent="-285750">
              <a:lnSpc>
                <a:spcPct val="118000"/>
              </a:lnSpc>
              <a:spcAft>
                <a:spcPts val="600"/>
              </a:spcAft>
              <a:buFont typeface="Arial" panose="020B0604020202020204" pitchFamily="34" charset="0"/>
              <a:buChar char="•"/>
            </a:pP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p:txBody>
      </p:sp>
      <p:sp>
        <p:nvSpPr>
          <p:cNvPr id="5" name="Rectangle : coins arrondis 4">
            <a:extLst>
              <a:ext uri="{FF2B5EF4-FFF2-40B4-BE49-F238E27FC236}">
                <a16:creationId xmlns:a16="http://schemas.microsoft.com/office/drawing/2014/main" id="{BB2E97D6-FDD6-101A-5771-C15C9C47D079}"/>
              </a:ext>
            </a:extLst>
          </p:cNvPr>
          <p:cNvSpPr/>
          <p:nvPr/>
        </p:nvSpPr>
        <p:spPr>
          <a:xfrm>
            <a:off x="7491895" y="234618"/>
            <a:ext cx="3057236" cy="1202296"/>
          </a:xfrm>
          <a:prstGeom prst="round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Retrouvez nos bonnes pratiques dans le Guide du Réemploi téléchargeable ici : </a:t>
            </a:r>
            <a:r>
              <a:rPr lang="fr-FR" sz="1200" dirty="0">
                <a:solidFill>
                  <a:schemeClr val="tx1"/>
                </a:solidFill>
                <a:hlinkClick r:id="rId4"/>
              </a:rPr>
              <a:t>https://www.citeo.com/telecharger-le-guide-du-reemploi</a:t>
            </a:r>
            <a:endParaRPr lang="fr-FR" sz="1200" dirty="0">
              <a:solidFill>
                <a:schemeClr val="tx1"/>
              </a:solidFill>
            </a:endParaRPr>
          </a:p>
          <a:p>
            <a:pPr algn="ctr"/>
            <a:r>
              <a:rPr lang="fr-FR" sz="1200" dirty="0">
                <a:solidFill>
                  <a:schemeClr val="tx1"/>
                </a:solidFill>
              </a:rPr>
              <a:t>Nous vous recommandons également la </a:t>
            </a:r>
            <a:r>
              <a:rPr lang="fr-FR" sz="1200" dirty="0">
                <a:solidFill>
                  <a:schemeClr val="tx1"/>
                </a:solidFill>
                <a:hlinkClick r:id="rId5"/>
              </a:rPr>
              <a:t>publication très complète du CNRC</a:t>
            </a:r>
            <a:endParaRPr lang="fr-FR" sz="1200" dirty="0">
              <a:solidFill>
                <a:schemeClr val="tx1"/>
              </a:solidFill>
            </a:endParaRPr>
          </a:p>
        </p:txBody>
      </p:sp>
      <p:pic>
        <p:nvPicPr>
          <p:cNvPr id="6" name="Picture 4">
            <a:extLst>
              <a:ext uri="{FF2B5EF4-FFF2-40B4-BE49-F238E27FC236}">
                <a16:creationId xmlns:a16="http://schemas.microsoft.com/office/drawing/2014/main" id="{C1965130-7B54-EAC2-88E4-59B2D3F11C0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7895" y="9738"/>
            <a:ext cx="648000" cy="64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 coins arrondis 2">
            <a:extLst>
              <a:ext uri="{FF2B5EF4-FFF2-40B4-BE49-F238E27FC236}">
                <a16:creationId xmlns:a16="http://schemas.microsoft.com/office/drawing/2014/main" id="{BFF41CA4-9522-B35D-7943-1886C91FB433}"/>
              </a:ext>
            </a:extLst>
          </p:cNvPr>
          <p:cNvSpPr/>
          <p:nvPr/>
        </p:nvSpPr>
        <p:spPr>
          <a:xfrm>
            <a:off x="10755086" y="0"/>
            <a:ext cx="1436914" cy="609600"/>
          </a:xfrm>
          <a:prstGeom prst="round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Evènementiel</a:t>
            </a:r>
          </a:p>
        </p:txBody>
      </p:sp>
      <p:sp>
        <p:nvSpPr>
          <p:cNvPr id="11" name="Rectangle 10">
            <a:extLst>
              <a:ext uri="{FF2B5EF4-FFF2-40B4-BE49-F238E27FC236}">
                <a16:creationId xmlns:a16="http://schemas.microsoft.com/office/drawing/2014/main" id="{C17A5773-01CC-CE76-9C60-1C0AD0DF6783}"/>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lumMod val="60000"/>
                    <a:lumOff val="40000"/>
                  </a:schemeClr>
                </a:solidFill>
                <a:hlinkClick r:id="rId7" action="ppaction://hlinksldjump">
                  <a:extLst>
                    <a:ext uri="{A12FA001-AC4F-418D-AE19-62706E023703}">
                      <ahyp:hlinkClr xmlns:ahyp="http://schemas.microsoft.com/office/drawing/2018/hyperlinkcolor" val="tx"/>
                    </a:ext>
                  </a:extLst>
                </a:hlinkClick>
              </a:rPr>
              <a:t>Voir exemple</a:t>
            </a:r>
            <a:endParaRPr lang="fr-FR" dirty="0">
              <a:solidFill>
                <a:schemeClr val="bg2">
                  <a:lumMod val="60000"/>
                  <a:lumOff val="40000"/>
                </a:schemeClr>
              </a:solidFill>
            </a:endParaRPr>
          </a:p>
        </p:txBody>
      </p:sp>
    </p:spTree>
    <p:custDataLst>
      <p:tags r:id="rId1"/>
    </p:custDataLst>
    <p:extLst>
      <p:ext uri="{BB962C8B-B14F-4D97-AF65-F5344CB8AC3E}">
        <p14:creationId xmlns:p14="http://schemas.microsoft.com/office/powerpoint/2010/main" val="3421140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15EF9C-BC7E-9533-28D3-B3F04B730C8D}"/>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E09A040F-0771-1D9E-1A8D-37E5825EFAE8}"/>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Logistique</a:t>
            </a:r>
          </a:p>
        </p:txBody>
      </p:sp>
      <p:sp>
        <p:nvSpPr>
          <p:cNvPr id="9" name="Espace réservé du numéro de diapositive 8">
            <a:extLst>
              <a:ext uri="{FF2B5EF4-FFF2-40B4-BE49-F238E27FC236}">
                <a16:creationId xmlns:a16="http://schemas.microsoft.com/office/drawing/2014/main" id="{E430B16C-FD7A-81A3-E531-069E05E45DA9}"/>
              </a:ext>
            </a:extLst>
          </p:cNvPr>
          <p:cNvSpPr>
            <a:spLocks noGrp="1"/>
          </p:cNvSpPr>
          <p:nvPr>
            <p:ph type="sldNum" sz="quarter" idx="11"/>
          </p:nvPr>
        </p:nvSpPr>
        <p:spPr/>
        <p:txBody>
          <a:bodyPr/>
          <a:lstStyle/>
          <a:p>
            <a:fld id="{DEBE2006-DBBB-B14E-BCD7-5B3626703F01}" type="slidenum">
              <a:rPr lang="fr-FR" smtClean="0"/>
              <a:pPr/>
              <a:t>29</a:t>
            </a:fld>
            <a:endParaRPr lang="fr-FR"/>
          </a:p>
        </p:txBody>
      </p:sp>
      <p:sp>
        <p:nvSpPr>
          <p:cNvPr id="12" name="Espace réservé du pied de page 11">
            <a:extLst>
              <a:ext uri="{FF2B5EF4-FFF2-40B4-BE49-F238E27FC236}">
                <a16:creationId xmlns:a16="http://schemas.microsoft.com/office/drawing/2014/main" id="{0A41172E-F8F2-9990-BB61-7784964A076D}"/>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857A800C-30AE-2AE1-8F7D-761C038B77CF}"/>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Réponse du candidat</a:t>
            </a:r>
          </a:p>
        </p:txBody>
      </p:sp>
      <p:sp>
        <p:nvSpPr>
          <p:cNvPr id="2" name="Rectangle : coins arrondis 1">
            <a:extLst>
              <a:ext uri="{FF2B5EF4-FFF2-40B4-BE49-F238E27FC236}">
                <a16:creationId xmlns:a16="http://schemas.microsoft.com/office/drawing/2014/main" id="{19DD5718-FCC7-6E0E-C5F4-525E8589BF1B}"/>
              </a:ext>
            </a:extLst>
          </p:cNvPr>
          <p:cNvSpPr/>
          <p:nvPr/>
        </p:nvSpPr>
        <p:spPr>
          <a:xfrm>
            <a:off x="10755086" y="0"/>
            <a:ext cx="1436914" cy="609600"/>
          </a:xfrm>
          <a:prstGeom prst="round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Evènementiel</a:t>
            </a:r>
          </a:p>
        </p:txBody>
      </p:sp>
    </p:spTree>
    <p:custDataLst>
      <p:tags r:id="rId1"/>
    </p:custDataLst>
    <p:extLst>
      <p:ext uri="{BB962C8B-B14F-4D97-AF65-F5344CB8AC3E}">
        <p14:creationId xmlns:p14="http://schemas.microsoft.com/office/powerpoint/2010/main" val="3736011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AFBDDCF-9D99-C9B0-76F7-CC82A229E564}"/>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7" y="97978"/>
            <a:ext cx="11318303" cy="810031"/>
          </a:xfrm>
        </p:spPr>
        <p:txBody>
          <a:bodyPr/>
          <a:lstStyle/>
          <a:p>
            <a:pPr>
              <a:lnSpc>
                <a:spcPct val="100000"/>
              </a:lnSpc>
            </a:pPr>
            <a:r>
              <a:rPr lang="fr-FR" sz="2000" dirty="0"/>
              <a:t>Consignes générales</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3</a:t>
            </a:fld>
            <a:endParaRPr lang="fr-FR"/>
          </a:p>
        </p:txBody>
      </p:sp>
      <p:pic>
        <p:nvPicPr>
          <p:cNvPr id="2" name="Picture 14" descr="Cliquez sur - Icônes ui gratuites">
            <a:extLst>
              <a:ext uri="{FF2B5EF4-FFF2-40B4-BE49-F238E27FC236}">
                <a16:creationId xmlns:a16="http://schemas.microsoft.com/office/drawing/2014/main" id="{449DBB46-F0AC-3058-883C-7FAD03D8EFDE}"/>
              </a:ext>
            </a:extLst>
          </p:cNvPr>
          <p:cNvPicPr>
            <a:picLocks noChangeAspect="1" noChangeArrowheads="1"/>
          </p:cNvPicPr>
          <p:nvPr/>
        </p:nvPicPr>
        <p:blipFill>
          <a:blip r:embed="rId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41206" y="1554419"/>
            <a:ext cx="363281" cy="363281"/>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id="{999FC698-AD57-A8D8-EB77-0FB09C7BB242}"/>
              </a:ext>
            </a:extLst>
          </p:cNvPr>
          <p:cNvSpPr txBox="1"/>
          <p:nvPr/>
        </p:nvSpPr>
        <p:spPr>
          <a:xfrm>
            <a:off x="668624" y="1474449"/>
            <a:ext cx="10460463" cy="954107"/>
          </a:xfrm>
          <a:prstGeom prst="rect">
            <a:avLst/>
          </a:prstGeom>
          <a:noFill/>
        </p:spPr>
        <p:txBody>
          <a:bodyPr wrap="square" rtlCol="0">
            <a:spAutoFit/>
          </a:bodyPr>
          <a:lstStyle/>
          <a:p>
            <a:r>
              <a:rPr lang="fr-FR" sz="1400" dirty="0"/>
              <a:t>Les candidats sont invités à lire avec attention le cahier des charges de l’AMI avant de remplir le dossier de candidature. Ce dernier est téléchargeable ici : </a:t>
            </a:r>
            <a:r>
              <a:rPr lang="fr-FR" sz="1400" u="sng" dirty="0">
                <a:solidFill>
                  <a:schemeClr val="accent6"/>
                </a:solidFill>
              </a:rPr>
              <a:t>https://www.citeo.com/restauration-ameliorer-la-collecte-et-developper-le-reemploi/</a:t>
            </a:r>
            <a:endParaRPr lang="fr-FR" sz="1400" dirty="0"/>
          </a:p>
          <a:p>
            <a:r>
              <a:rPr lang="fr-FR" sz="1400" dirty="0"/>
              <a:t>Conformément à ce cahier des charges, les projets demandant un financement inférieur à 100k€HT seront évalués uniquement sur la base des diapositives transmises. Pour un financement supérieur, l’évaluation s’appuie également sur une audition.</a:t>
            </a:r>
          </a:p>
        </p:txBody>
      </p:sp>
      <p:sp>
        <p:nvSpPr>
          <p:cNvPr id="5" name="ZoneTexte 4">
            <a:extLst>
              <a:ext uri="{FF2B5EF4-FFF2-40B4-BE49-F238E27FC236}">
                <a16:creationId xmlns:a16="http://schemas.microsoft.com/office/drawing/2014/main" id="{58951EDB-0B38-2C29-22BB-E85B5C305E65}"/>
              </a:ext>
            </a:extLst>
          </p:cNvPr>
          <p:cNvSpPr txBox="1"/>
          <p:nvPr/>
        </p:nvSpPr>
        <p:spPr>
          <a:xfrm>
            <a:off x="62587" y="2681475"/>
            <a:ext cx="11066499" cy="2400657"/>
          </a:xfrm>
          <a:prstGeom prst="rect">
            <a:avLst/>
          </a:prstGeom>
          <a:noFill/>
        </p:spPr>
        <p:txBody>
          <a:bodyPr wrap="square" rtlCol="0">
            <a:spAutoFit/>
          </a:bodyPr>
          <a:lstStyle/>
          <a:p>
            <a:pPr algn="ctr"/>
            <a:r>
              <a:rPr lang="fr-FR" sz="1400" dirty="0">
                <a:solidFill>
                  <a:schemeClr val="tx2"/>
                </a:solidFill>
              </a:rPr>
              <a:t>Afin de garantir une évaluation rapide, complète et équitable, nous vous demandons de respecter le format de la présentation.</a:t>
            </a:r>
          </a:p>
          <a:p>
            <a:pPr algn="ctr"/>
            <a:endParaRPr lang="fr-FR" sz="1400" dirty="0">
              <a:solidFill>
                <a:schemeClr val="tx2"/>
              </a:solidFill>
            </a:endParaRPr>
          </a:p>
          <a:p>
            <a:pPr algn="ctr"/>
            <a:r>
              <a:rPr lang="fr-FR" sz="1400" dirty="0">
                <a:solidFill>
                  <a:schemeClr val="tx2"/>
                </a:solidFill>
              </a:rPr>
              <a:t>Peuvent être supprimées :</a:t>
            </a:r>
          </a:p>
          <a:p>
            <a:pPr marL="285750" indent="-285750" algn="ctr">
              <a:buFont typeface="Arial" panose="020B0604020202020204" pitchFamily="34" charset="0"/>
              <a:buChar char="•"/>
            </a:pPr>
            <a:r>
              <a:rPr lang="fr-FR" sz="1400" dirty="0">
                <a:solidFill>
                  <a:schemeClr val="tx2"/>
                </a:solidFill>
              </a:rPr>
              <a:t>Les diapositives relatives à un levier sur lequel la candidature ne porte pas</a:t>
            </a:r>
          </a:p>
          <a:p>
            <a:pPr marL="285750" indent="-285750" algn="ctr">
              <a:buFont typeface="Arial" panose="020B0604020202020204" pitchFamily="34" charset="0"/>
              <a:buChar char="•"/>
            </a:pPr>
            <a:r>
              <a:rPr lang="fr-FR" sz="1400" dirty="0">
                <a:solidFill>
                  <a:schemeClr val="tx2"/>
                </a:solidFill>
              </a:rPr>
              <a:t>Les diapositives de consignes (bandeau latéral orange)</a:t>
            </a:r>
          </a:p>
          <a:p>
            <a:pPr algn="ctr"/>
            <a:endParaRPr lang="fr-FR" sz="1400" dirty="0">
              <a:solidFill>
                <a:schemeClr val="tx2"/>
              </a:solidFill>
            </a:endParaRPr>
          </a:p>
          <a:p>
            <a:pPr algn="ctr"/>
            <a:r>
              <a:rPr lang="fr-FR" sz="1400" dirty="0">
                <a:solidFill>
                  <a:schemeClr val="tx2"/>
                </a:solidFill>
              </a:rPr>
              <a:t>Pour le reste, l</a:t>
            </a:r>
            <a:r>
              <a:rPr lang="fr-FR" sz="1400" b="1" dirty="0">
                <a:solidFill>
                  <a:schemeClr val="tx2"/>
                </a:solidFill>
              </a:rPr>
              <a:t>e candidat ne devra pas réordonner, supprimer ou ajouter de diapositives à la trame fournie</a:t>
            </a:r>
            <a:r>
              <a:rPr lang="fr-FR" sz="1400" dirty="0">
                <a:solidFill>
                  <a:schemeClr val="tx2"/>
                </a:solidFill>
              </a:rPr>
              <a:t>.</a:t>
            </a:r>
          </a:p>
          <a:p>
            <a:pPr algn="ctr"/>
            <a:endParaRPr lang="fr-FR" sz="1300" dirty="0"/>
          </a:p>
          <a:p>
            <a:pPr algn="ctr"/>
            <a:r>
              <a:rPr lang="fr-FR" sz="1300" dirty="0"/>
              <a:t>Les dossiers ne remplissant pas ces conditions seront jugés irrecevables, et ne pourront pas être présentés lors de l’audition le cas échéant.</a:t>
            </a:r>
          </a:p>
          <a:p>
            <a:pPr algn="ctr"/>
            <a:endParaRPr lang="fr-FR" sz="1300" dirty="0"/>
          </a:p>
          <a:p>
            <a:pPr algn="ctr"/>
            <a:r>
              <a:rPr lang="fr-FR" sz="1300" dirty="0"/>
              <a:t>Les diapositives à remplir par le candidat pourront être à la charte graphique du candidat s’il le souhaite.</a:t>
            </a:r>
          </a:p>
        </p:txBody>
      </p:sp>
      <p:sp>
        <p:nvSpPr>
          <p:cNvPr id="20" name="Rectangle 19">
            <a:extLst>
              <a:ext uri="{FF2B5EF4-FFF2-40B4-BE49-F238E27FC236}">
                <a16:creationId xmlns:a16="http://schemas.microsoft.com/office/drawing/2014/main" id="{1F8D681B-38EF-1C08-1BE3-388201D0A8E8}"/>
              </a:ext>
            </a:extLst>
          </p:cNvPr>
          <p:cNvSpPr/>
          <p:nvPr/>
        </p:nvSpPr>
        <p:spPr>
          <a:xfrm>
            <a:off x="182206" y="1271249"/>
            <a:ext cx="10946882" cy="4258694"/>
          </a:xfrm>
          <a:prstGeom prst="rect">
            <a:avLst/>
          </a:prstGeom>
          <a:no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pied de page 5">
            <a:extLst>
              <a:ext uri="{FF2B5EF4-FFF2-40B4-BE49-F238E27FC236}">
                <a16:creationId xmlns:a16="http://schemas.microsoft.com/office/drawing/2014/main" id="{004B7662-B6BD-FE6E-B071-AE9951915651}"/>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8" name="Rectangle : coins arrondis 7">
            <a:extLst>
              <a:ext uri="{FF2B5EF4-FFF2-40B4-BE49-F238E27FC236}">
                <a16:creationId xmlns:a16="http://schemas.microsoft.com/office/drawing/2014/main" id="{BA12E48C-66F6-7FB5-D1EE-B39295FFA4D1}"/>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Tree>
    <p:custDataLst>
      <p:tags r:id="rId1"/>
    </p:custDataLst>
    <p:extLst>
      <p:ext uri="{BB962C8B-B14F-4D97-AF65-F5344CB8AC3E}">
        <p14:creationId xmlns:p14="http://schemas.microsoft.com/office/powerpoint/2010/main" val="20424844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18800-3241-0359-7372-632D3C3EE2DA}"/>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15EAE127-3B4E-0B29-1A5E-5B5A44760E89}"/>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Incitation au retour et traçabilité</a:t>
            </a:r>
          </a:p>
        </p:txBody>
      </p:sp>
      <p:sp>
        <p:nvSpPr>
          <p:cNvPr id="9" name="Espace réservé du numéro de diapositive 8">
            <a:extLst>
              <a:ext uri="{FF2B5EF4-FFF2-40B4-BE49-F238E27FC236}">
                <a16:creationId xmlns:a16="http://schemas.microsoft.com/office/drawing/2014/main" id="{846B8F3B-4614-5439-2648-B6614F5F9772}"/>
              </a:ext>
            </a:extLst>
          </p:cNvPr>
          <p:cNvSpPr>
            <a:spLocks noGrp="1"/>
          </p:cNvSpPr>
          <p:nvPr>
            <p:ph type="sldNum" sz="quarter" idx="11"/>
          </p:nvPr>
        </p:nvSpPr>
        <p:spPr/>
        <p:txBody>
          <a:bodyPr/>
          <a:lstStyle/>
          <a:p>
            <a:fld id="{DEBE2006-DBBB-B14E-BCD7-5B3626703F01}" type="slidenum">
              <a:rPr lang="fr-FR" smtClean="0"/>
              <a:pPr/>
              <a:t>30</a:t>
            </a:fld>
            <a:endParaRPr lang="fr-FR"/>
          </a:p>
        </p:txBody>
      </p:sp>
      <p:sp>
        <p:nvSpPr>
          <p:cNvPr id="12" name="Espace réservé du pied de page 11">
            <a:extLst>
              <a:ext uri="{FF2B5EF4-FFF2-40B4-BE49-F238E27FC236}">
                <a16:creationId xmlns:a16="http://schemas.microsoft.com/office/drawing/2014/main" id="{638DC028-5F2E-9CE1-6964-2B43725A23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1">
            <a:extLst>
              <a:ext uri="{FF2B5EF4-FFF2-40B4-BE49-F238E27FC236}">
                <a16:creationId xmlns:a16="http://schemas.microsoft.com/office/drawing/2014/main" id="{1E0A189F-8F41-73D0-3679-0C032D09AB24}"/>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5" name="Rectangle 14">
            <a:extLst>
              <a:ext uri="{FF2B5EF4-FFF2-40B4-BE49-F238E27FC236}">
                <a16:creationId xmlns:a16="http://schemas.microsoft.com/office/drawing/2014/main" id="{2277D8BC-733B-701F-F937-22FF8CE6EC64}"/>
              </a:ext>
            </a:extLst>
          </p:cNvPr>
          <p:cNvSpPr/>
          <p:nvPr/>
        </p:nvSpPr>
        <p:spPr>
          <a:xfrm>
            <a:off x="555171" y="1436914"/>
            <a:ext cx="10467505" cy="46056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118000"/>
              </a:lnSpc>
              <a:spcAft>
                <a:spcPts val="600"/>
              </a:spcAft>
            </a:pPr>
            <a:r>
              <a:rPr lang="fr-FR" sz="14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Comment les consommateurs </a:t>
            </a:r>
            <a:r>
              <a:rPr lang="fr-FR" sz="1400" kern="1400" dirty="0" err="1">
                <a:solidFill>
                  <a:schemeClr val="tx1"/>
                </a:solidFill>
                <a:effectLst/>
                <a:latin typeface="+mn-lt"/>
              </a:rPr>
              <a:t>seront-ils</a:t>
            </a:r>
            <a:r>
              <a:rPr lang="fr-FR" sz="1400" kern="1400" dirty="0">
                <a:solidFill>
                  <a:schemeClr val="tx1"/>
                </a:solidFill>
                <a:effectLst/>
                <a:latin typeface="+mn-lt"/>
              </a:rPr>
              <a:t> encouragés à rendre l’emballage ? Comment le système de consigne fonctionnera-t-il ? Quel sera le montant de la consigne ? Est-il adapté si plusieurs contenants sont empruntés en même temps ?</a:t>
            </a:r>
          </a:p>
          <a:p>
            <a:pPr marL="285750" indent="-285750">
              <a:lnSpc>
                <a:spcPct val="118000"/>
              </a:lnSpc>
              <a:spcAft>
                <a:spcPts val="600"/>
              </a:spcAft>
              <a:buFont typeface="Arial" panose="020B0604020202020204" pitchFamily="34" charset="0"/>
              <a:buChar char="•"/>
            </a:pPr>
            <a:r>
              <a:rPr lang="fr-FR" sz="1400" kern="1400" dirty="0">
                <a:solidFill>
                  <a:schemeClr val="tx1"/>
                </a:solidFill>
                <a:effectLst/>
                <a:latin typeface="+mn-lt"/>
              </a:rPr>
              <a:t>Comment et où les consommateurs rapporteront-ils leurs emballages réemployables (en main propre, meubles à trappe, caisses, automates de collecte, etc.) ? Quel taux de retour visez-vous ?</a:t>
            </a:r>
          </a:p>
          <a:p>
            <a:pPr marL="285750" indent="-285750">
              <a:lnSpc>
                <a:spcPct val="118000"/>
              </a:lnSpc>
              <a:spcAft>
                <a:spcPts val="600"/>
              </a:spcAft>
              <a:buFont typeface="Arial" panose="020B0604020202020204" pitchFamily="34" charset="0"/>
              <a:buChar char="•"/>
            </a:pPr>
            <a:r>
              <a:rPr lang="fr-FR" sz="1400" kern="1400" dirty="0">
                <a:solidFill>
                  <a:schemeClr val="tx1"/>
                </a:solidFill>
                <a:ea typeface="Times New Roman" panose="02020603050405020304" pitchFamily="18" charset="0"/>
                <a:cs typeface="Times New Roman" panose="02020603050405020304" pitchFamily="18" charset="0"/>
              </a:rPr>
              <a:t>Comment les emballages </a:t>
            </a:r>
            <a:r>
              <a:rPr lang="fr-FR" sz="1400" kern="1400" dirty="0" err="1">
                <a:solidFill>
                  <a:schemeClr val="tx1"/>
                </a:solidFill>
                <a:ea typeface="Times New Roman" panose="02020603050405020304" pitchFamily="18" charset="0"/>
                <a:cs typeface="Times New Roman" panose="02020603050405020304" pitchFamily="18" charset="0"/>
              </a:rPr>
              <a:t>seront-ils</a:t>
            </a:r>
            <a:r>
              <a:rPr lang="fr-FR" sz="1400" kern="1400" dirty="0">
                <a:solidFill>
                  <a:schemeClr val="tx1"/>
                </a:solidFill>
                <a:ea typeface="Times New Roman" panose="02020603050405020304" pitchFamily="18" charset="0"/>
                <a:cs typeface="Times New Roman" panose="02020603050405020304" pitchFamily="18" charset="0"/>
              </a:rPr>
              <a:t> suivis ? Chaque emballage sera-t-il identifié ? Comment le stock de contenant sera-t-il piloté ?</a:t>
            </a: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a:p>
            <a:pPr marL="285750" indent="-285750">
              <a:lnSpc>
                <a:spcPct val="118000"/>
              </a:lnSpc>
              <a:spcAft>
                <a:spcPts val="600"/>
              </a:spcAft>
              <a:buFont typeface="Arial" panose="020B0604020202020204" pitchFamily="34" charset="0"/>
              <a:buChar char="•"/>
            </a:pP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a:p>
            <a:pPr marL="285750" indent="-285750">
              <a:lnSpc>
                <a:spcPct val="118000"/>
              </a:lnSpc>
              <a:spcAft>
                <a:spcPts val="600"/>
              </a:spcAft>
              <a:buFont typeface="Arial" panose="020B0604020202020204" pitchFamily="34" charset="0"/>
              <a:buChar char="•"/>
            </a:pPr>
            <a:endParaRPr lang="fr-FR" sz="1400" kern="1400" dirty="0">
              <a:solidFill>
                <a:schemeClr val="tx1"/>
              </a:solidFill>
              <a:effectLst/>
              <a:latin typeface="+mn-lt"/>
              <a:ea typeface="Times New Roman" panose="02020603050405020304" pitchFamily="18" charset="0"/>
              <a:cs typeface="Times New Roman" panose="02020603050405020304" pitchFamily="18" charset="0"/>
            </a:endParaRPr>
          </a:p>
        </p:txBody>
      </p:sp>
      <p:sp>
        <p:nvSpPr>
          <p:cNvPr id="5" name="Rectangle : coins arrondis 4">
            <a:extLst>
              <a:ext uri="{FF2B5EF4-FFF2-40B4-BE49-F238E27FC236}">
                <a16:creationId xmlns:a16="http://schemas.microsoft.com/office/drawing/2014/main" id="{86AE7868-6E7A-C428-B2A5-2A1614B9008E}"/>
              </a:ext>
            </a:extLst>
          </p:cNvPr>
          <p:cNvSpPr/>
          <p:nvPr/>
        </p:nvSpPr>
        <p:spPr>
          <a:xfrm>
            <a:off x="7491895" y="234618"/>
            <a:ext cx="3057236" cy="1202296"/>
          </a:xfrm>
          <a:prstGeom prst="round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Retrouvez nos bonnes pratiques dans le Guide du Réemploi téléchargeable ici : </a:t>
            </a:r>
            <a:r>
              <a:rPr lang="fr-FR" sz="1200" dirty="0">
                <a:solidFill>
                  <a:schemeClr val="tx1"/>
                </a:solidFill>
                <a:hlinkClick r:id="rId4"/>
              </a:rPr>
              <a:t>https://www.citeo.com/telecharger-le-guide-du-reemploi</a:t>
            </a:r>
            <a:endParaRPr lang="fr-FR" sz="1200" dirty="0">
              <a:solidFill>
                <a:schemeClr val="tx1"/>
              </a:solidFill>
            </a:endParaRPr>
          </a:p>
          <a:p>
            <a:pPr algn="ctr"/>
            <a:r>
              <a:rPr lang="fr-FR" sz="1200" dirty="0">
                <a:solidFill>
                  <a:schemeClr val="tx1"/>
                </a:solidFill>
              </a:rPr>
              <a:t>Nous vous recommandons également la </a:t>
            </a:r>
            <a:r>
              <a:rPr lang="fr-FR" sz="1200" dirty="0">
                <a:solidFill>
                  <a:schemeClr val="tx1"/>
                </a:solidFill>
                <a:hlinkClick r:id="rId5"/>
              </a:rPr>
              <a:t>publication très complète du CNRC</a:t>
            </a:r>
            <a:endParaRPr lang="fr-FR" sz="1200" dirty="0">
              <a:solidFill>
                <a:schemeClr val="tx1"/>
              </a:solidFill>
            </a:endParaRPr>
          </a:p>
        </p:txBody>
      </p:sp>
      <p:pic>
        <p:nvPicPr>
          <p:cNvPr id="6" name="Picture 4">
            <a:extLst>
              <a:ext uri="{FF2B5EF4-FFF2-40B4-BE49-F238E27FC236}">
                <a16:creationId xmlns:a16="http://schemas.microsoft.com/office/drawing/2014/main" id="{C451282C-4B70-0D91-FF5A-F82DCF51975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7895" y="9738"/>
            <a:ext cx="648000" cy="64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 coins arrondis 2">
            <a:extLst>
              <a:ext uri="{FF2B5EF4-FFF2-40B4-BE49-F238E27FC236}">
                <a16:creationId xmlns:a16="http://schemas.microsoft.com/office/drawing/2014/main" id="{B53B024A-E9A2-35D1-29E2-FD9B58B0048A}"/>
              </a:ext>
            </a:extLst>
          </p:cNvPr>
          <p:cNvSpPr/>
          <p:nvPr/>
        </p:nvSpPr>
        <p:spPr>
          <a:xfrm>
            <a:off x="10755086" y="0"/>
            <a:ext cx="1436914" cy="609600"/>
          </a:xfrm>
          <a:prstGeom prst="round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Evènementiel</a:t>
            </a:r>
          </a:p>
        </p:txBody>
      </p:sp>
      <p:sp>
        <p:nvSpPr>
          <p:cNvPr id="11" name="Rectangle 10">
            <a:extLst>
              <a:ext uri="{FF2B5EF4-FFF2-40B4-BE49-F238E27FC236}">
                <a16:creationId xmlns:a16="http://schemas.microsoft.com/office/drawing/2014/main" id="{C568A5E8-255B-44DA-8981-090A2E03058E}"/>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solidFill>
                <a:hlinkClick r:id="rId7" action="ppaction://hlinksldjump">
                  <a:extLst>
                    <a:ext uri="{A12FA001-AC4F-418D-AE19-62706E023703}">
                      <ahyp:hlinkClr xmlns:ahyp="http://schemas.microsoft.com/office/drawing/2018/hyperlinkcolor" val="tx"/>
                    </a:ext>
                  </a:extLst>
                </a:hlinkClick>
              </a:rPr>
              <a:t>Voir exemple</a:t>
            </a:r>
            <a:endParaRPr lang="fr-FR" dirty="0">
              <a:solidFill>
                <a:schemeClr val="bg2"/>
              </a:solidFill>
            </a:endParaRPr>
          </a:p>
        </p:txBody>
      </p:sp>
    </p:spTree>
    <p:custDataLst>
      <p:tags r:id="rId1"/>
    </p:custDataLst>
    <p:extLst>
      <p:ext uri="{BB962C8B-B14F-4D97-AF65-F5344CB8AC3E}">
        <p14:creationId xmlns:p14="http://schemas.microsoft.com/office/powerpoint/2010/main" val="13182045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EB90CB-55C3-168A-A340-4601034DB697}"/>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61EF2847-4E83-8E44-D156-F3D03494E451}"/>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Incitation au retour et traçabilité</a:t>
            </a:r>
          </a:p>
        </p:txBody>
      </p:sp>
      <p:sp>
        <p:nvSpPr>
          <p:cNvPr id="9" name="Espace réservé du numéro de diapositive 8">
            <a:extLst>
              <a:ext uri="{FF2B5EF4-FFF2-40B4-BE49-F238E27FC236}">
                <a16:creationId xmlns:a16="http://schemas.microsoft.com/office/drawing/2014/main" id="{858A819A-5F13-58BB-F1D5-BC65002ACDDC}"/>
              </a:ext>
            </a:extLst>
          </p:cNvPr>
          <p:cNvSpPr>
            <a:spLocks noGrp="1"/>
          </p:cNvSpPr>
          <p:nvPr>
            <p:ph type="sldNum" sz="quarter" idx="11"/>
          </p:nvPr>
        </p:nvSpPr>
        <p:spPr/>
        <p:txBody>
          <a:bodyPr/>
          <a:lstStyle/>
          <a:p>
            <a:fld id="{DEBE2006-DBBB-B14E-BCD7-5B3626703F01}" type="slidenum">
              <a:rPr lang="fr-FR" smtClean="0"/>
              <a:pPr/>
              <a:t>31</a:t>
            </a:fld>
            <a:endParaRPr lang="fr-FR"/>
          </a:p>
        </p:txBody>
      </p:sp>
      <p:sp>
        <p:nvSpPr>
          <p:cNvPr id="12" name="Espace réservé du pied de page 11">
            <a:extLst>
              <a:ext uri="{FF2B5EF4-FFF2-40B4-BE49-F238E27FC236}">
                <a16:creationId xmlns:a16="http://schemas.microsoft.com/office/drawing/2014/main" id="{4F6E8198-F475-B8BF-2CA6-750B0B8B62BC}"/>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E7CBCA9E-4DED-DF0B-69C8-F8D8A1418182}"/>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Réponse du candidat</a:t>
            </a:r>
          </a:p>
        </p:txBody>
      </p:sp>
      <p:sp>
        <p:nvSpPr>
          <p:cNvPr id="2" name="Rectangle : coins arrondis 1">
            <a:extLst>
              <a:ext uri="{FF2B5EF4-FFF2-40B4-BE49-F238E27FC236}">
                <a16:creationId xmlns:a16="http://schemas.microsoft.com/office/drawing/2014/main" id="{E1FCE05B-2162-7F06-C21B-6FEC26C5E060}"/>
              </a:ext>
            </a:extLst>
          </p:cNvPr>
          <p:cNvSpPr/>
          <p:nvPr/>
        </p:nvSpPr>
        <p:spPr>
          <a:xfrm>
            <a:off x="10755086" y="0"/>
            <a:ext cx="1436914" cy="609600"/>
          </a:xfrm>
          <a:prstGeom prst="round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Evènementiel</a:t>
            </a:r>
          </a:p>
        </p:txBody>
      </p:sp>
    </p:spTree>
    <p:custDataLst>
      <p:tags r:id="rId1"/>
    </p:custDataLst>
    <p:extLst>
      <p:ext uri="{BB962C8B-B14F-4D97-AF65-F5344CB8AC3E}">
        <p14:creationId xmlns:p14="http://schemas.microsoft.com/office/powerpoint/2010/main" val="1023842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90EA46-9DD1-83F1-EC62-74D9C280514B}"/>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C77D2DFB-0137-8642-A682-5FF6FB7BB833}"/>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de communication</a:t>
            </a:r>
            <a:endParaRPr lang="fr-FR" sz="2000" u="sng" dirty="0">
              <a:solidFill>
                <a:schemeClr val="tx2"/>
              </a:solidFill>
            </a:endParaRPr>
          </a:p>
        </p:txBody>
      </p:sp>
      <p:sp>
        <p:nvSpPr>
          <p:cNvPr id="9" name="Espace réservé du numéro de diapositive 8">
            <a:extLst>
              <a:ext uri="{FF2B5EF4-FFF2-40B4-BE49-F238E27FC236}">
                <a16:creationId xmlns:a16="http://schemas.microsoft.com/office/drawing/2014/main" id="{643B931D-5096-1A8C-9C58-26354D74E1BC}"/>
              </a:ext>
            </a:extLst>
          </p:cNvPr>
          <p:cNvSpPr>
            <a:spLocks noGrp="1"/>
          </p:cNvSpPr>
          <p:nvPr>
            <p:ph type="sldNum" sz="quarter" idx="11"/>
          </p:nvPr>
        </p:nvSpPr>
        <p:spPr/>
        <p:txBody>
          <a:bodyPr/>
          <a:lstStyle/>
          <a:p>
            <a:fld id="{DEBE2006-DBBB-B14E-BCD7-5B3626703F01}" type="slidenum">
              <a:rPr lang="fr-FR" smtClean="0"/>
              <a:pPr/>
              <a:t>32</a:t>
            </a:fld>
            <a:endParaRPr lang="fr-FR"/>
          </a:p>
        </p:txBody>
      </p:sp>
      <p:sp>
        <p:nvSpPr>
          <p:cNvPr id="12" name="Espace réservé du pied de page 11">
            <a:extLst>
              <a:ext uri="{FF2B5EF4-FFF2-40B4-BE49-F238E27FC236}">
                <a16:creationId xmlns:a16="http://schemas.microsoft.com/office/drawing/2014/main" id="{FA732B17-EC37-8EF2-E21B-ED61B111E30E}"/>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1">
            <a:extLst>
              <a:ext uri="{FF2B5EF4-FFF2-40B4-BE49-F238E27FC236}">
                <a16:creationId xmlns:a16="http://schemas.microsoft.com/office/drawing/2014/main" id="{B56DE536-762E-4397-2C7B-3B0930E4EF8A}"/>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8" name="ZoneTexte 7">
            <a:extLst>
              <a:ext uri="{FF2B5EF4-FFF2-40B4-BE49-F238E27FC236}">
                <a16:creationId xmlns:a16="http://schemas.microsoft.com/office/drawing/2014/main" id="{A0658149-A1EE-8CA7-2FC9-0864381680CA}"/>
              </a:ext>
            </a:extLst>
          </p:cNvPr>
          <p:cNvSpPr txBox="1"/>
          <p:nvPr/>
        </p:nvSpPr>
        <p:spPr>
          <a:xfrm>
            <a:off x="422847" y="1372333"/>
            <a:ext cx="10541639" cy="3065904"/>
          </a:xfrm>
          <a:prstGeom prst="rect">
            <a:avLst/>
          </a:prstGeom>
          <a:noFill/>
        </p:spPr>
        <p:txBody>
          <a:bodyPr wrap="square">
            <a:spAutoFit/>
          </a:bodyPr>
          <a:lstStyle/>
          <a:p>
            <a:pPr>
              <a:lnSpc>
                <a:spcPct val="118000"/>
              </a:lnSpc>
              <a:spcAft>
                <a:spcPts val="600"/>
              </a:spcAft>
            </a:pPr>
            <a:r>
              <a:rPr lang="fr-FR" sz="1600" kern="1400" dirty="0">
                <a:solidFill>
                  <a:schemeClr val="tx1"/>
                </a:solidFill>
                <a:effectLst/>
                <a:latin typeface="+mn-lt"/>
              </a:rPr>
              <a:t>Cette diapositive permet au candidat de présenter ses choix, et de les expliquer.</a:t>
            </a:r>
          </a:p>
          <a:p>
            <a:pPr marL="285750" indent="-285750">
              <a:lnSpc>
                <a:spcPct val="118000"/>
              </a:lnSpc>
              <a:spcAft>
                <a:spcPts val="600"/>
              </a:spcAft>
              <a:buFont typeface="Arial" panose="020B0604020202020204" pitchFamily="34" charset="0"/>
              <a:buChar char="•"/>
            </a:pPr>
            <a:r>
              <a:rPr lang="fr-FR" sz="1600" kern="1400" dirty="0"/>
              <a:t>Pour chaque cible,</a:t>
            </a:r>
          </a:p>
          <a:p>
            <a:pPr marL="742950" lvl="1" indent="-285750">
              <a:lnSpc>
                <a:spcPct val="118000"/>
              </a:lnSpc>
              <a:spcAft>
                <a:spcPts val="600"/>
              </a:spcAft>
              <a:buFont typeface="Arial" panose="020B0604020202020204" pitchFamily="34" charset="0"/>
              <a:buChar char="•"/>
            </a:pPr>
            <a:r>
              <a:rPr lang="fr-FR" sz="1600" kern="1400" dirty="0">
                <a:solidFill>
                  <a:schemeClr val="tx1"/>
                </a:solidFill>
                <a:effectLst/>
                <a:latin typeface="+mn-lt"/>
              </a:rPr>
              <a:t>Lister les actions / supports envisagés, et leur dimensionnement (nombre de support, nombre de personnes impactées, etc.)</a:t>
            </a:r>
          </a:p>
          <a:p>
            <a:pPr marL="742950" lvl="1" indent="-285750">
              <a:lnSpc>
                <a:spcPct val="118000"/>
              </a:lnSpc>
              <a:spcAft>
                <a:spcPts val="600"/>
              </a:spcAft>
              <a:buFont typeface="Arial" panose="020B0604020202020204" pitchFamily="34" charset="0"/>
              <a:buChar char="•"/>
            </a:pPr>
            <a:r>
              <a:rPr lang="fr-FR" sz="1600" kern="1400" dirty="0"/>
              <a:t>Préciser la méthodologie associée : création et production interne ou externe ? Modalités de distribution ? Suivi des actions de communication ?</a:t>
            </a:r>
          </a:p>
          <a:p>
            <a:pPr marL="285750" indent="-285750">
              <a:lnSpc>
                <a:spcPct val="118000"/>
              </a:lnSpc>
              <a:spcAft>
                <a:spcPts val="600"/>
              </a:spcAft>
              <a:buFont typeface="Arial" panose="020B0604020202020204" pitchFamily="34" charset="0"/>
              <a:buChar char="•"/>
            </a:pPr>
            <a:r>
              <a:rPr lang="fr-FR" sz="1600" kern="1400" dirty="0"/>
              <a:t>D’autres cibles peuvent être ajoutées (autres financeurs, réseaux de collectivité, prestataires, CCI, etc.). Dans ce cas, le candidat peut ajouter des lignes au tableau.</a:t>
            </a:r>
          </a:p>
          <a:p>
            <a:pPr marL="285750" indent="-285750">
              <a:lnSpc>
                <a:spcPct val="118000"/>
              </a:lnSpc>
              <a:spcAft>
                <a:spcPts val="600"/>
              </a:spcAft>
              <a:buFont typeface="Arial" panose="020B0604020202020204" pitchFamily="34" charset="0"/>
              <a:buChar char="•"/>
            </a:pPr>
            <a:r>
              <a:rPr lang="fr-FR" sz="1600" kern="1400" dirty="0">
                <a:solidFill>
                  <a:schemeClr val="tx1"/>
                </a:solidFill>
                <a:effectLst/>
                <a:latin typeface="+mn-lt"/>
              </a:rPr>
              <a:t>Plusieurs actions sont possibles pour chaque cible</a:t>
            </a:r>
          </a:p>
        </p:txBody>
      </p:sp>
      <p:sp>
        <p:nvSpPr>
          <p:cNvPr id="3" name="Rectangle : coins arrondis 2">
            <a:extLst>
              <a:ext uri="{FF2B5EF4-FFF2-40B4-BE49-F238E27FC236}">
                <a16:creationId xmlns:a16="http://schemas.microsoft.com/office/drawing/2014/main" id="{3E7851AD-15A2-EF76-3D8E-F5753581DC35}"/>
              </a:ext>
            </a:extLst>
          </p:cNvPr>
          <p:cNvSpPr/>
          <p:nvPr/>
        </p:nvSpPr>
        <p:spPr>
          <a:xfrm>
            <a:off x="10755086" y="0"/>
            <a:ext cx="1436914" cy="609600"/>
          </a:xfrm>
          <a:prstGeom prst="round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Evènementiel</a:t>
            </a:r>
          </a:p>
        </p:txBody>
      </p:sp>
      <p:sp>
        <p:nvSpPr>
          <p:cNvPr id="7" name="Rectangle 6">
            <a:extLst>
              <a:ext uri="{FF2B5EF4-FFF2-40B4-BE49-F238E27FC236}">
                <a16:creationId xmlns:a16="http://schemas.microsoft.com/office/drawing/2014/main" id="{547CA94E-6E89-B83D-FA29-0D3D8225A201}"/>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lumMod val="60000"/>
                    <a:lumOff val="40000"/>
                  </a:schemeClr>
                </a:solidFill>
                <a:hlinkClick r:id="rId4" action="ppaction://hlinksldjump">
                  <a:extLst>
                    <a:ext uri="{A12FA001-AC4F-418D-AE19-62706E023703}">
                      <ahyp:hlinkClr xmlns:ahyp="http://schemas.microsoft.com/office/drawing/2018/hyperlinkcolor" val="tx"/>
                    </a:ext>
                  </a:extLst>
                </a:hlinkClick>
              </a:rPr>
              <a:t>Voir exemple</a:t>
            </a:r>
            <a:endParaRPr lang="fr-FR" dirty="0">
              <a:solidFill>
                <a:schemeClr val="bg2">
                  <a:lumMod val="60000"/>
                  <a:lumOff val="40000"/>
                </a:schemeClr>
              </a:solidFill>
            </a:endParaRPr>
          </a:p>
        </p:txBody>
      </p:sp>
    </p:spTree>
    <p:custDataLst>
      <p:tags r:id="rId1"/>
    </p:custDataLst>
    <p:extLst>
      <p:ext uri="{BB962C8B-B14F-4D97-AF65-F5344CB8AC3E}">
        <p14:creationId xmlns:p14="http://schemas.microsoft.com/office/powerpoint/2010/main" val="5675164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26918-88FE-F96B-4901-AB9E95D85B98}"/>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0897DCDB-F919-C3CA-0CAD-BCDBACA8259D}"/>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de communication</a:t>
            </a:r>
            <a:endParaRPr lang="fr-FR" sz="2000" u="sng" dirty="0">
              <a:solidFill>
                <a:schemeClr val="tx2"/>
              </a:solidFill>
            </a:endParaRPr>
          </a:p>
        </p:txBody>
      </p:sp>
      <p:sp>
        <p:nvSpPr>
          <p:cNvPr id="9" name="Espace réservé du numéro de diapositive 8">
            <a:extLst>
              <a:ext uri="{FF2B5EF4-FFF2-40B4-BE49-F238E27FC236}">
                <a16:creationId xmlns:a16="http://schemas.microsoft.com/office/drawing/2014/main" id="{8DB071CE-9400-AAF3-6BB1-1FFABFE7389D}"/>
              </a:ext>
            </a:extLst>
          </p:cNvPr>
          <p:cNvSpPr>
            <a:spLocks noGrp="1"/>
          </p:cNvSpPr>
          <p:nvPr>
            <p:ph type="sldNum" sz="quarter" idx="11"/>
          </p:nvPr>
        </p:nvSpPr>
        <p:spPr/>
        <p:txBody>
          <a:bodyPr/>
          <a:lstStyle/>
          <a:p>
            <a:fld id="{DEBE2006-DBBB-B14E-BCD7-5B3626703F01}" type="slidenum">
              <a:rPr lang="fr-FR" smtClean="0"/>
              <a:pPr/>
              <a:t>33</a:t>
            </a:fld>
            <a:endParaRPr lang="fr-FR"/>
          </a:p>
        </p:txBody>
      </p:sp>
      <p:sp>
        <p:nvSpPr>
          <p:cNvPr id="12" name="Espace réservé du pied de page 11">
            <a:extLst>
              <a:ext uri="{FF2B5EF4-FFF2-40B4-BE49-F238E27FC236}">
                <a16:creationId xmlns:a16="http://schemas.microsoft.com/office/drawing/2014/main" id="{2B8B2BE1-A970-B42B-D3F8-828145A418FA}"/>
              </a:ext>
            </a:extLst>
          </p:cNvPr>
          <p:cNvSpPr>
            <a:spLocks noGrp="1"/>
          </p:cNvSpPr>
          <p:nvPr>
            <p:ph type="ftr" sz="quarter" idx="10"/>
          </p:nvPr>
        </p:nvSpPr>
        <p:spPr/>
        <p:txBody>
          <a:bodyPr/>
          <a:lstStyle/>
          <a:p>
            <a:r>
              <a:rPr lang="fr-FR"/>
              <a:t>Citeo | Février 2026 | Dossier de candidature de l'AMI Réemploi pour les collectivités</a:t>
            </a:r>
          </a:p>
        </p:txBody>
      </p:sp>
      <p:graphicFrame>
        <p:nvGraphicFramePr>
          <p:cNvPr id="2" name="Tableau 1">
            <a:extLst>
              <a:ext uri="{FF2B5EF4-FFF2-40B4-BE49-F238E27FC236}">
                <a16:creationId xmlns:a16="http://schemas.microsoft.com/office/drawing/2014/main" id="{C91C9B72-210D-9856-12D6-F4EE78DE6D9B}"/>
              </a:ext>
            </a:extLst>
          </p:cNvPr>
          <p:cNvGraphicFramePr>
            <a:graphicFrameLocks noGrp="1"/>
          </p:cNvGraphicFramePr>
          <p:nvPr>
            <p:extLst>
              <p:ext uri="{D42A27DB-BD31-4B8C-83A1-F6EECF244321}">
                <p14:modId xmlns:p14="http://schemas.microsoft.com/office/powerpoint/2010/main" val="127529755"/>
              </p:ext>
            </p:extLst>
          </p:nvPr>
        </p:nvGraphicFramePr>
        <p:xfrm>
          <a:off x="105228" y="1274837"/>
          <a:ext cx="11836401" cy="4908248"/>
        </p:xfrm>
        <a:graphic>
          <a:graphicData uri="http://schemas.openxmlformats.org/drawingml/2006/table">
            <a:tbl>
              <a:tblPr firstRow="1" bandRow="1">
                <a:tableStyleId>{21E4AEA4-8DFA-4A89-87EB-49C32662AFE0}</a:tableStyleId>
              </a:tblPr>
              <a:tblGrid>
                <a:gridCol w="1407886">
                  <a:extLst>
                    <a:ext uri="{9D8B030D-6E8A-4147-A177-3AD203B41FA5}">
                      <a16:colId xmlns:a16="http://schemas.microsoft.com/office/drawing/2014/main" val="720519677"/>
                    </a:ext>
                  </a:extLst>
                </a:gridCol>
                <a:gridCol w="10428515">
                  <a:extLst>
                    <a:ext uri="{9D8B030D-6E8A-4147-A177-3AD203B41FA5}">
                      <a16:colId xmlns:a16="http://schemas.microsoft.com/office/drawing/2014/main" val="3678075961"/>
                    </a:ext>
                  </a:extLst>
                </a:gridCol>
              </a:tblGrid>
              <a:tr h="394324">
                <a:tc>
                  <a:txBody>
                    <a:bodyPr/>
                    <a:lstStyle/>
                    <a:p>
                      <a:r>
                        <a:rPr lang="fr-FR" sz="1200" dirty="0"/>
                        <a:t>Cible</a:t>
                      </a:r>
                    </a:p>
                  </a:txBody>
                  <a:tcPr/>
                </a:tc>
                <a:tc>
                  <a:txBody>
                    <a:bodyPr/>
                    <a:lstStyle/>
                    <a:p>
                      <a:r>
                        <a:rPr lang="fr-FR" sz="1200" dirty="0"/>
                        <a:t>Description des actions</a:t>
                      </a:r>
                    </a:p>
                  </a:txBody>
                  <a:tcPr/>
                </a:tc>
                <a:extLst>
                  <a:ext uri="{0D108BD9-81ED-4DB2-BD59-A6C34878D82A}">
                    <a16:rowId xmlns:a16="http://schemas.microsoft.com/office/drawing/2014/main" val="2618624013"/>
                  </a:ext>
                </a:extLst>
              </a:tr>
              <a:tr h="840722">
                <a:tc>
                  <a:txBody>
                    <a:bodyPr/>
                    <a:lstStyle/>
                    <a:p>
                      <a:r>
                        <a:rPr lang="fr-FR" sz="1400" dirty="0"/>
                        <a:t>Elus</a:t>
                      </a:r>
                    </a:p>
                  </a:txBody>
                  <a:tcPr anchor="ctr"/>
                </a:tc>
                <a:tc>
                  <a:txBody>
                    <a:bodyPr/>
                    <a:lstStyle/>
                    <a:p>
                      <a:endParaRPr lang="fr-FR" sz="1200" dirty="0"/>
                    </a:p>
                  </a:txBody>
                  <a:tcPr anchor="ctr"/>
                </a:tc>
                <a:extLst>
                  <a:ext uri="{0D108BD9-81ED-4DB2-BD59-A6C34878D82A}">
                    <a16:rowId xmlns:a16="http://schemas.microsoft.com/office/drawing/2014/main" val="4109179402"/>
                  </a:ext>
                </a:extLst>
              </a:tr>
              <a:tr h="840722">
                <a:tc>
                  <a:txBody>
                    <a:bodyPr/>
                    <a:lstStyle/>
                    <a:p>
                      <a:r>
                        <a:rPr lang="fr-FR" sz="1400" dirty="0"/>
                        <a:t>Visiteurs des évènements</a:t>
                      </a:r>
                    </a:p>
                  </a:txBody>
                  <a:tcPr anchor="ctr"/>
                </a:tc>
                <a:tc>
                  <a:txBody>
                    <a:bodyPr/>
                    <a:lstStyle/>
                    <a:p>
                      <a:endParaRPr lang="fr-FR" sz="1200" dirty="0"/>
                    </a:p>
                  </a:txBody>
                  <a:tcPr anchor="ctr"/>
                </a:tc>
                <a:extLst>
                  <a:ext uri="{0D108BD9-81ED-4DB2-BD59-A6C34878D82A}">
                    <a16:rowId xmlns:a16="http://schemas.microsoft.com/office/drawing/2014/main" val="1817074511"/>
                  </a:ext>
                </a:extLst>
              </a:tr>
              <a:tr h="840722">
                <a:tc>
                  <a:txBody>
                    <a:bodyPr/>
                    <a:lstStyle/>
                    <a:p>
                      <a:r>
                        <a:rPr lang="fr-FR" sz="1400" dirty="0"/>
                        <a:t>Organisateurs des évènements</a:t>
                      </a:r>
                    </a:p>
                  </a:txBody>
                  <a:tcPr anchor="ctr"/>
                </a:tc>
                <a:tc>
                  <a:txBody>
                    <a:bodyPr/>
                    <a:lstStyle/>
                    <a:p>
                      <a:endParaRPr lang="fr-FR" sz="1200" dirty="0"/>
                    </a:p>
                  </a:txBody>
                  <a:tcPr anchor="ctr"/>
                </a:tc>
                <a:extLst>
                  <a:ext uri="{0D108BD9-81ED-4DB2-BD59-A6C34878D82A}">
                    <a16:rowId xmlns:a16="http://schemas.microsoft.com/office/drawing/2014/main" val="1197628732"/>
                  </a:ext>
                </a:extLst>
              </a:tr>
              <a:tr h="1151036">
                <a:tc>
                  <a:txBody>
                    <a:bodyPr/>
                    <a:lstStyle/>
                    <a:p>
                      <a:r>
                        <a:rPr lang="fr-FR" sz="1400" dirty="0"/>
                        <a:t>Grand public</a:t>
                      </a:r>
                    </a:p>
                  </a:txBody>
                  <a:tcPr anchor="ctr"/>
                </a:tc>
                <a:tc>
                  <a:txBody>
                    <a:bodyPr/>
                    <a:lstStyle/>
                    <a:p>
                      <a:endParaRPr lang="fr-FR" sz="1200" dirty="0"/>
                    </a:p>
                  </a:txBody>
                  <a:tcPr anchor="ctr"/>
                </a:tc>
                <a:extLst>
                  <a:ext uri="{0D108BD9-81ED-4DB2-BD59-A6C34878D82A}">
                    <a16:rowId xmlns:a16="http://schemas.microsoft.com/office/drawing/2014/main" val="3709385272"/>
                  </a:ext>
                </a:extLst>
              </a:tr>
              <a:tr h="840722">
                <a:tc>
                  <a:txBody>
                    <a:bodyPr/>
                    <a:lstStyle/>
                    <a:p>
                      <a:r>
                        <a:rPr lang="fr-FR" sz="1400" dirty="0"/>
                        <a:t>Autre ?</a:t>
                      </a:r>
                    </a:p>
                  </a:txBody>
                  <a:tcPr anchor="ctr"/>
                </a:tc>
                <a:tc>
                  <a:txBody>
                    <a:bodyPr/>
                    <a:lstStyle/>
                    <a:p>
                      <a:endParaRPr lang="fr-FR" sz="1200" dirty="0"/>
                    </a:p>
                  </a:txBody>
                  <a:tcPr anchor="ctr"/>
                </a:tc>
                <a:extLst>
                  <a:ext uri="{0D108BD9-81ED-4DB2-BD59-A6C34878D82A}">
                    <a16:rowId xmlns:a16="http://schemas.microsoft.com/office/drawing/2014/main" val="1284684348"/>
                  </a:ext>
                </a:extLst>
              </a:tr>
            </a:tbl>
          </a:graphicData>
        </a:graphic>
      </p:graphicFrame>
      <p:sp>
        <p:nvSpPr>
          <p:cNvPr id="3" name="Rectangle : coins arrondis 2">
            <a:extLst>
              <a:ext uri="{FF2B5EF4-FFF2-40B4-BE49-F238E27FC236}">
                <a16:creationId xmlns:a16="http://schemas.microsoft.com/office/drawing/2014/main" id="{318FD19F-3B69-761C-39B0-D95D1DCAB3F1}"/>
              </a:ext>
            </a:extLst>
          </p:cNvPr>
          <p:cNvSpPr/>
          <p:nvPr/>
        </p:nvSpPr>
        <p:spPr>
          <a:xfrm>
            <a:off x="10755086" y="0"/>
            <a:ext cx="1436914" cy="609600"/>
          </a:xfrm>
          <a:prstGeom prst="round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Evènementiel</a:t>
            </a:r>
          </a:p>
        </p:txBody>
      </p:sp>
    </p:spTree>
    <p:custDataLst>
      <p:tags r:id="rId1"/>
    </p:custDataLst>
    <p:extLst>
      <p:ext uri="{BB962C8B-B14F-4D97-AF65-F5344CB8AC3E}">
        <p14:creationId xmlns:p14="http://schemas.microsoft.com/office/powerpoint/2010/main" val="2259816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Membres et organisation de l’équipe projet</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34</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ZoneTexte 2">
            <a:extLst>
              <a:ext uri="{FF2B5EF4-FFF2-40B4-BE49-F238E27FC236}">
                <a16:creationId xmlns:a16="http://schemas.microsoft.com/office/drawing/2014/main" id="{C9E54309-675E-2BB8-BA2A-BBE698628F42}"/>
              </a:ext>
            </a:extLst>
          </p:cNvPr>
          <p:cNvSpPr txBox="1"/>
          <p:nvPr/>
        </p:nvSpPr>
        <p:spPr>
          <a:xfrm>
            <a:off x="527538" y="1591408"/>
            <a:ext cx="10699262" cy="1815882"/>
          </a:xfrm>
          <a:prstGeom prst="rect">
            <a:avLst/>
          </a:prstGeom>
          <a:noFill/>
        </p:spPr>
        <p:txBody>
          <a:bodyPr wrap="square" rtlCol="0">
            <a:spAutoFit/>
          </a:bodyPr>
          <a:lstStyle/>
          <a:p>
            <a:pPr marL="285750" indent="-285750">
              <a:buFont typeface="Arial" panose="020B0604020202020204" pitchFamily="34" charset="0"/>
              <a:buChar char="•"/>
            </a:pPr>
            <a:r>
              <a:rPr lang="fr-FR" sz="1400" dirty="0"/>
              <a:t>Cette diapositive permet au candidat de présenter l’équipe en charge du projet. </a:t>
            </a:r>
          </a:p>
          <a:p>
            <a:pPr marL="742950" lvl="1" indent="-285750">
              <a:buFont typeface="Arial" panose="020B0604020202020204" pitchFamily="34" charset="0"/>
              <a:buChar char="•"/>
            </a:pPr>
            <a:r>
              <a:rPr lang="fr-FR" sz="1400" dirty="0"/>
              <a:t>En particulier, le/la pilote du projet, le/la responsable technique du projet et le.la responsable communication du projet devront être identifiés, ainsi que toutes les personnes dont des salaires ont été chiffrés au budget.</a:t>
            </a:r>
          </a:p>
          <a:p>
            <a:pPr marL="742950" lvl="1" indent="-285750">
              <a:buFont typeface="Arial" panose="020B0604020202020204" pitchFamily="34" charset="0"/>
              <a:buChar char="•"/>
            </a:pPr>
            <a:r>
              <a:rPr lang="fr-FR" sz="1400" b="1" dirty="0"/>
              <a:t>Pour chacun des rôles présentés, le temps alloué au projet devra être estimé</a:t>
            </a:r>
            <a:r>
              <a:rPr lang="fr-FR" sz="1400" dirty="0"/>
              <a:t>.</a:t>
            </a:r>
          </a:p>
          <a:p>
            <a:pPr marL="742950" lvl="1" indent="-285750">
              <a:buFont typeface="Arial" panose="020B0604020202020204" pitchFamily="34" charset="0"/>
              <a:buChar char="•"/>
            </a:pPr>
            <a:r>
              <a:rPr lang="fr-FR" sz="1400" dirty="0"/>
              <a:t>Le cas échéant, les liens hiérarchiques et les liens entre les services devront être présentés. Cette diapositive pourra </a:t>
            </a:r>
            <a:r>
              <a:rPr lang="fr-FR" sz="1400" u="sng" dirty="0"/>
              <a:t>par exemple </a:t>
            </a:r>
            <a:r>
              <a:rPr lang="fr-FR" sz="1400" dirty="0"/>
              <a:t>prendre la forme d’un organigramme.</a:t>
            </a:r>
          </a:p>
          <a:p>
            <a:pPr marL="742950" lvl="1" indent="-285750">
              <a:buFont typeface="Arial" panose="020B0604020202020204" pitchFamily="34" charset="0"/>
              <a:buChar char="•"/>
            </a:pPr>
            <a:r>
              <a:rPr lang="fr-FR" sz="1400" dirty="0"/>
              <a:t>Si le projet est constitué de plusieurs leviers, la slide permettra de faire apparaitre la cohérence organisationnelle du portage du projet dans son ensemble.</a:t>
            </a:r>
          </a:p>
        </p:txBody>
      </p:sp>
      <p:sp>
        <p:nvSpPr>
          <p:cNvPr id="2" name="Rectangle 1">
            <a:extLst>
              <a:ext uri="{FF2B5EF4-FFF2-40B4-BE49-F238E27FC236}">
                <a16:creationId xmlns:a16="http://schemas.microsoft.com/office/drawing/2014/main" id="{58CB47D1-7E3D-FFF6-A15F-DBC285B477C2}"/>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5" name="Rectangle : coins arrondis 4">
            <a:extLst>
              <a:ext uri="{FF2B5EF4-FFF2-40B4-BE49-F238E27FC236}">
                <a16:creationId xmlns:a16="http://schemas.microsoft.com/office/drawing/2014/main" id="{88881234-329E-E4D1-B520-66342D9071C0}"/>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
        <p:nvSpPr>
          <p:cNvPr id="6" name="Rectangle 5">
            <a:extLst>
              <a:ext uri="{FF2B5EF4-FFF2-40B4-BE49-F238E27FC236}">
                <a16:creationId xmlns:a16="http://schemas.microsoft.com/office/drawing/2014/main" id="{B0C66165-96E4-75B6-1F70-45E09BF7D8ED}"/>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1"/>
                </a:solidFill>
                <a:hlinkClick r:id="rId4" action="ppaction://hlinksldjump"/>
              </a:rPr>
              <a:t>Voir exemple</a:t>
            </a:r>
            <a:endParaRPr lang="fr-FR" dirty="0">
              <a:solidFill>
                <a:schemeClr val="bg1"/>
              </a:solidFill>
            </a:endParaRPr>
          </a:p>
        </p:txBody>
      </p:sp>
    </p:spTree>
    <p:custDataLst>
      <p:tags r:id="rId1"/>
    </p:custDataLst>
    <p:extLst>
      <p:ext uri="{BB962C8B-B14F-4D97-AF65-F5344CB8AC3E}">
        <p14:creationId xmlns:p14="http://schemas.microsoft.com/office/powerpoint/2010/main" val="2086759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A remplir : Membres et organisation de l’équipe projet</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35</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 coins arrondis 1">
            <a:extLst>
              <a:ext uri="{FF2B5EF4-FFF2-40B4-BE49-F238E27FC236}">
                <a16:creationId xmlns:a16="http://schemas.microsoft.com/office/drawing/2014/main" id="{BD382A60-3C46-A65E-2722-CF0B1ED220C5}"/>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Tree>
    <p:custDataLst>
      <p:tags r:id="rId1"/>
    </p:custDataLst>
    <p:extLst>
      <p:ext uri="{BB962C8B-B14F-4D97-AF65-F5344CB8AC3E}">
        <p14:creationId xmlns:p14="http://schemas.microsoft.com/office/powerpoint/2010/main" val="16962030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8" y="97978"/>
            <a:ext cx="9657324" cy="810031"/>
          </a:xfrm>
        </p:spPr>
        <p:txBody>
          <a:bodyPr/>
          <a:lstStyle/>
          <a:p>
            <a:pPr>
              <a:lnSpc>
                <a:spcPct val="100000"/>
              </a:lnSpc>
            </a:pPr>
            <a:r>
              <a:rPr lang="fr-FR" sz="2000">
                <a:solidFill>
                  <a:schemeClr val="tx2"/>
                </a:solidFill>
              </a:rPr>
              <a:t>Planning de déploiement du projet</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36</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5" name="ZoneTexte 4">
            <a:extLst>
              <a:ext uri="{FF2B5EF4-FFF2-40B4-BE49-F238E27FC236}">
                <a16:creationId xmlns:a16="http://schemas.microsoft.com/office/drawing/2014/main" id="{C5D588DD-2CD7-4CD4-1DD7-6ECC8D15E06A}"/>
              </a:ext>
            </a:extLst>
          </p:cNvPr>
          <p:cNvSpPr txBox="1"/>
          <p:nvPr/>
        </p:nvSpPr>
        <p:spPr>
          <a:xfrm>
            <a:off x="584226" y="1429193"/>
            <a:ext cx="10584962" cy="1600438"/>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fr-FR" sz="1400" dirty="0"/>
              <a:t>Cette diapositive permet au candidat de présenter un calendrier synthétique de déploiement de son projet.</a:t>
            </a:r>
          </a:p>
          <a:p>
            <a:pPr marL="285750" indent="-285750">
              <a:buFont typeface="Arial" panose="020B0604020202020204" pitchFamily="34" charset="0"/>
              <a:buChar char="•"/>
            </a:pPr>
            <a:r>
              <a:rPr lang="fr-FR" sz="1400" dirty="0"/>
              <a:t>Le candidat remplira le tableau proposé, en répartissant les tâches en 4 catégories (concertation, études, actions techniques, actions de sensibilisation).</a:t>
            </a:r>
          </a:p>
          <a:p>
            <a:pPr marL="285750" indent="-285750">
              <a:buFont typeface="Arial" panose="020B0604020202020204" pitchFamily="34" charset="0"/>
              <a:buChar char="•"/>
            </a:pPr>
            <a:r>
              <a:rPr lang="fr-FR" sz="1400" dirty="0"/>
              <a:t>Le candidat peut ajouter ou supprimer des lignes s’il le souhaite.</a:t>
            </a:r>
          </a:p>
          <a:p>
            <a:pPr marL="285750" indent="-285750">
              <a:buFont typeface="Arial" panose="020B0604020202020204" pitchFamily="34" charset="0"/>
              <a:buChar char="•"/>
            </a:pPr>
            <a:r>
              <a:rPr lang="fr-FR" sz="1400" dirty="0"/>
              <a:t>Le calendrier proposé devra prendre en compte l’éventuelle saisonnalité, proposer un phasage des actions et prévoir des marges en cas de retard.</a:t>
            </a:r>
          </a:p>
          <a:p>
            <a:pPr marL="285750" indent="-285750">
              <a:buFont typeface="Arial" panose="020B0604020202020204" pitchFamily="34" charset="0"/>
              <a:buChar char="•"/>
            </a:pPr>
            <a:r>
              <a:rPr lang="fr-FR" sz="1400" dirty="0">
                <a:cs typeface="Arial"/>
              </a:rPr>
              <a:t>La décision politique et le vote du budget pourront être explicités dans le planning.</a:t>
            </a:r>
          </a:p>
        </p:txBody>
      </p:sp>
      <p:sp>
        <p:nvSpPr>
          <p:cNvPr id="2" name="Rectangle 1">
            <a:extLst>
              <a:ext uri="{FF2B5EF4-FFF2-40B4-BE49-F238E27FC236}">
                <a16:creationId xmlns:a16="http://schemas.microsoft.com/office/drawing/2014/main" id="{C40DCF76-1D44-AAA2-F9B4-05F369C9BDC3}"/>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7" name="Rectangle : coins arrondis 6">
            <a:extLst>
              <a:ext uri="{FF2B5EF4-FFF2-40B4-BE49-F238E27FC236}">
                <a16:creationId xmlns:a16="http://schemas.microsoft.com/office/drawing/2014/main" id="{BD0883A8-8F6F-80FC-2EF0-40B1CD4C379A}"/>
              </a:ext>
            </a:extLst>
          </p:cNvPr>
          <p:cNvSpPr/>
          <p:nvPr/>
        </p:nvSpPr>
        <p:spPr>
          <a:xfrm>
            <a:off x="1054100" y="3335372"/>
            <a:ext cx="9423400" cy="2838898"/>
          </a:xfrm>
          <a:prstGeom prst="roundRect">
            <a:avLst/>
          </a:prstGeom>
          <a:no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fr-FR" sz="1400" dirty="0">
              <a:solidFill>
                <a:schemeClr val="tx1"/>
              </a:solidFill>
            </a:endParaRPr>
          </a:p>
        </p:txBody>
      </p:sp>
      <p:sp>
        <p:nvSpPr>
          <p:cNvPr id="10" name="Rectangle 9">
            <a:extLst>
              <a:ext uri="{FF2B5EF4-FFF2-40B4-BE49-F238E27FC236}">
                <a16:creationId xmlns:a16="http://schemas.microsoft.com/office/drawing/2014/main" id="{2299E909-F6BA-68B6-C730-3A95AD91FA23}"/>
              </a:ext>
            </a:extLst>
          </p:cNvPr>
          <p:cNvSpPr/>
          <p:nvPr/>
        </p:nvSpPr>
        <p:spPr>
          <a:xfrm>
            <a:off x="4189374" y="3230314"/>
            <a:ext cx="3151226" cy="271482"/>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solidFill>
                  <a:schemeClr val="tx1"/>
                </a:solidFill>
              </a:rPr>
              <a:t>Rappel du cahier des charges : </a:t>
            </a:r>
          </a:p>
        </p:txBody>
      </p:sp>
      <p:sp>
        <p:nvSpPr>
          <p:cNvPr id="3" name="Rectangle : coins arrondis 2">
            <a:extLst>
              <a:ext uri="{FF2B5EF4-FFF2-40B4-BE49-F238E27FC236}">
                <a16:creationId xmlns:a16="http://schemas.microsoft.com/office/drawing/2014/main" id="{0BA099C2-BA57-2D65-F498-7E68B16BB515}"/>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
        <p:nvSpPr>
          <p:cNvPr id="6" name="Rectangle 5">
            <a:extLst>
              <a:ext uri="{FF2B5EF4-FFF2-40B4-BE49-F238E27FC236}">
                <a16:creationId xmlns:a16="http://schemas.microsoft.com/office/drawing/2014/main" id="{22E77BE9-1210-1157-2CBB-DBACAFF64F63}"/>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solidFill>
                <a:hlinkClick r:id="rId4" action="ppaction://hlinksldjump">
                  <a:extLst>
                    <a:ext uri="{A12FA001-AC4F-418D-AE19-62706E023703}">
                      <ahyp:hlinkClr xmlns:ahyp="http://schemas.microsoft.com/office/drawing/2018/hyperlinkcolor" val="tx"/>
                    </a:ext>
                  </a:extLst>
                </a:hlinkClick>
              </a:rPr>
              <a:t>Voir exemple</a:t>
            </a:r>
            <a:endParaRPr lang="fr-FR" dirty="0">
              <a:solidFill>
                <a:schemeClr val="bg2"/>
              </a:solidFill>
            </a:endParaRPr>
          </a:p>
        </p:txBody>
      </p:sp>
      <p:pic>
        <p:nvPicPr>
          <p:cNvPr id="13" name="Image 12" descr="Une image contenant texte, Police, ligne, nombre&#10;&#10;Le contenu généré par l’IA peut être incorrect.">
            <a:extLst>
              <a:ext uri="{FF2B5EF4-FFF2-40B4-BE49-F238E27FC236}">
                <a16:creationId xmlns:a16="http://schemas.microsoft.com/office/drawing/2014/main" id="{B566B6D3-FEF1-6C4C-07B4-BBC479E6298A}"/>
              </a:ext>
            </a:extLst>
          </p:cNvPr>
          <p:cNvPicPr>
            <a:picLocks noChangeAspect="1"/>
          </p:cNvPicPr>
          <p:nvPr/>
        </p:nvPicPr>
        <p:blipFill>
          <a:blip r:embed="rId5"/>
          <a:stretch>
            <a:fillRect/>
          </a:stretch>
        </p:blipFill>
        <p:spPr>
          <a:xfrm>
            <a:off x="1356923" y="3649206"/>
            <a:ext cx="8592619" cy="2230209"/>
          </a:xfrm>
          <a:prstGeom prst="rect">
            <a:avLst/>
          </a:prstGeom>
        </p:spPr>
      </p:pic>
    </p:spTree>
    <p:custDataLst>
      <p:tags r:id="rId1"/>
    </p:custDataLst>
    <p:extLst>
      <p:ext uri="{BB962C8B-B14F-4D97-AF65-F5344CB8AC3E}">
        <p14:creationId xmlns:p14="http://schemas.microsoft.com/office/powerpoint/2010/main" val="25282041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A remplir : Planning de déploiement du projet</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37</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graphicFrame>
        <p:nvGraphicFramePr>
          <p:cNvPr id="3" name="Tableau 2">
            <a:extLst>
              <a:ext uri="{FF2B5EF4-FFF2-40B4-BE49-F238E27FC236}">
                <a16:creationId xmlns:a16="http://schemas.microsoft.com/office/drawing/2014/main" id="{35E0808B-CA80-F501-559F-C0F8966140DC}"/>
              </a:ext>
            </a:extLst>
          </p:cNvPr>
          <p:cNvGraphicFramePr>
            <a:graphicFrameLocks noGrp="1"/>
          </p:cNvGraphicFramePr>
          <p:nvPr>
            <p:extLst>
              <p:ext uri="{D42A27DB-BD31-4B8C-83A1-F6EECF244321}">
                <p14:modId xmlns:p14="http://schemas.microsoft.com/office/powerpoint/2010/main" val="2938356986"/>
              </p:ext>
            </p:extLst>
          </p:nvPr>
        </p:nvGraphicFramePr>
        <p:xfrm>
          <a:off x="309456" y="1511858"/>
          <a:ext cx="11431694" cy="5151120"/>
        </p:xfrm>
        <a:graphic>
          <a:graphicData uri="http://schemas.openxmlformats.org/drawingml/2006/table">
            <a:tbl>
              <a:tblPr firstRow="1" bandRow="1">
                <a:tableStyleId>{21E4AEA4-8DFA-4A89-87EB-49C32662AFE0}</a:tableStyleId>
              </a:tblPr>
              <a:tblGrid>
                <a:gridCol w="4432182">
                  <a:extLst>
                    <a:ext uri="{9D8B030D-6E8A-4147-A177-3AD203B41FA5}">
                      <a16:colId xmlns:a16="http://schemas.microsoft.com/office/drawing/2014/main" val="2069121618"/>
                    </a:ext>
                  </a:extLst>
                </a:gridCol>
                <a:gridCol w="538424">
                  <a:extLst>
                    <a:ext uri="{9D8B030D-6E8A-4147-A177-3AD203B41FA5}">
                      <a16:colId xmlns:a16="http://schemas.microsoft.com/office/drawing/2014/main" val="860279913"/>
                    </a:ext>
                  </a:extLst>
                </a:gridCol>
                <a:gridCol w="538424">
                  <a:extLst>
                    <a:ext uri="{9D8B030D-6E8A-4147-A177-3AD203B41FA5}">
                      <a16:colId xmlns:a16="http://schemas.microsoft.com/office/drawing/2014/main" val="3124988045"/>
                    </a:ext>
                  </a:extLst>
                </a:gridCol>
                <a:gridCol w="538424">
                  <a:extLst>
                    <a:ext uri="{9D8B030D-6E8A-4147-A177-3AD203B41FA5}">
                      <a16:colId xmlns:a16="http://schemas.microsoft.com/office/drawing/2014/main" val="745860226"/>
                    </a:ext>
                  </a:extLst>
                </a:gridCol>
                <a:gridCol w="538424">
                  <a:extLst>
                    <a:ext uri="{9D8B030D-6E8A-4147-A177-3AD203B41FA5}">
                      <a16:colId xmlns:a16="http://schemas.microsoft.com/office/drawing/2014/main" val="57783594"/>
                    </a:ext>
                  </a:extLst>
                </a:gridCol>
                <a:gridCol w="538424">
                  <a:extLst>
                    <a:ext uri="{9D8B030D-6E8A-4147-A177-3AD203B41FA5}">
                      <a16:colId xmlns:a16="http://schemas.microsoft.com/office/drawing/2014/main" val="637364024"/>
                    </a:ext>
                  </a:extLst>
                </a:gridCol>
                <a:gridCol w="538424">
                  <a:extLst>
                    <a:ext uri="{9D8B030D-6E8A-4147-A177-3AD203B41FA5}">
                      <a16:colId xmlns:a16="http://schemas.microsoft.com/office/drawing/2014/main" val="1487872318"/>
                    </a:ext>
                  </a:extLst>
                </a:gridCol>
                <a:gridCol w="538424">
                  <a:extLst>
                    <a:ext uri="{9D8B030D-6E8A-4147-A177-3AD203B41FA5}">
                      <a16:colId xmlns:a16="http://schemas.microsoft.com/office/drawing/2014/main" val="2686674356"/>
                    </a:ext>
                  </a:extLst>
                </a:gridCol>
                <a:gridCol w="538424">
                  <a:extLst>
                    <a:ext uri="{9D8B030D-6E8A-4147-A177-3AD203B41FA5}">
                      <a16:colId xmlns:a16="http://schemas.microsoft.com/office/drawing/2014/main" val="354694461"/>
                    </a:ext>
                  </a:extLst>
                </a:gridCol>
                <a:gridCol w="538424">
                  <a:extLst>
                    <a:ext uri="{9D8B030D-6E8A-4147-A177-3AD203B41FA5}">
                      <a16:colId xmlns:a16="http://schemas.microsoft.com/office/drawing/2014/main" val="829032597"/>
                    </a:ext>
                  </a:extLst>
                </a:gridCol>
                <a:gridCol w="538424">
                  <a:extLst>
                    <a:ext uri="{9D8B030D-6E8A-4147-A177-3AD203B41FA5}">
                      <a16:colId xmlns:a16="http://schemas.microsoft.com/office/drawing/2014/main" val="4062501256"/>
                    </a:ext>
                  </a:extLst>
                </a:gridCol>
                <a:gridCol w="538424">
                  <a:extLst>
                    <a:ext uri="{9D8B030D-6E8A-4147-A177-3AD203B41FA5}">
                      <a16:colId xmlns:a16="http://schemas.microsoft.com/office/drawing/2014/main" val="503182612"/>
                    </a:ext>
                  </a:extLst>
                </a:gridCol>
                <a:gridCol w="538424">
                  <a:extLst>
                    <a:ext uri="{9D8B030D-6E8A-4147-A177-3AD203B41FA5}">
                      <a16:colId xmlns:a16="http://schemas.microsoft.com/office/drawing/2014/main" val="1228298802"/>
                    </a:ext>
                  </a:extLst>
                </a:gridCol>
                <a:gridCol w="538424">
                  <a:extLst>
                    <a:ext uri="{9D8B030D-6E8A-4147-A177-3AD203B41FA5}">
                      <a16:colId xmlns:a16="http://schemas.microsoft.com/office/drawing/2014/main" val="3271405481"/>
                    </a:ext>
                  </a:extLst>
                </a:gridCol>
              </a:tblGrid>
              <a:tr h="0">
                <a:tc rowSpan="2">
                  <a:txBody>
                    <a:bodyPr/>
                    <a:lstStyle/>
                    <a:p>
                      <a:pPr algn="l"/>
                      <a:r>
                        <a:rPr lang="fr-FR" sz="1000" b="1" dirty="0">
                          <a:solidFill>
                            <a:schemeClr val="bg1"/>
                          </a:solidFill>
                        </a:rPr>
                        <a:t>Tâche</a:t>
                      </a:r>
                    </a:p>
                  </a:txBody>
                  <a:tcPr anchor="ctr">
                    <a:lnB w="3175" cap="flat" cmpd="sng" algn="ctr">
                      <a:solidFill>
                        <a:schemeClr val="bg1">
                          <a:lumMod val="50000"/>
                        </a:schemeClr>
                      </a:solidFill>
                      <a:prstDash val="solid"/>
                      <a:round/>
                      <a:headEnd type="none" w="med" len="med"/>
                      <a:tailEnd type="none" w="med" len="med"/>
                    </a:lnB>
                  </a:tcPr>
                </a:tc>
                <a:tc rowSpan="2">
                  <a:txBody>
                    <a:bodyPr/>
                    <a:lstStyle/>
                    <a:p>
                      <a:pPr algn="ctr"/>
                      <a:r>
                        <a:rPr lang="fr-FR" sz="1000" dirty="0"/>
                        <a:t>2025</a:t>
                      </a:r>
                    </a:p>
                  </a:txBody>
                  <a:tcPr anchor="ctr">
                    <a:lnB w="3175" cap="flat" cmpd="sng" algn="ctr">
                      <a:solidFill>
                        <a:schemeClr val="bg1">
                          <a:lumMod val="50000"/>
                        </a:schemeClr>
                      </a:solidFill>
                      <a:prstDash val="solid"/>
                      <a:round/>
                      <a:headEnd type="none" w="med" len="med"/>
                      <a:tailEnd type="none" w="med" len="med"/>
                    </a:lnB>
                  </a:tcPr>
                </a:tc>
                <a:tc gridSpan="4">
                  <a:txBody>
                    <a:bodyPr/>
                    <a:lstStyle/>
                    <a:p>
                      <a:pPr algn="ctr"/>
                      <a:r>
                        <a:rPr lang="fr-FR" sz="1000" dirty="0"/>
                        <a:t>2026</a:t>
                      </a:r>
                    </a:p>
                  </a:txBody>
                  <a:tcPr anchor="ctr"/>
                </a:tc>
                <a:tc hMerge="1">
                  <a:txBody>
                    <a:bodyPr/>
                    <a:lstStyle/>
                    <a:p>
                      <a:endParaRPr lang="fr-FR" sz="1200"/>
                    </a:p>
                  </a:txBody>
                  <a:tcPr/>
                </a:tc>
                <a:tc hMerge="1">
                  <a:txBody>
                    <a:bodyPr/>
                    <a:lstStyle/>
                    <a:p>
                      <a:endParaRPr lang="fr-FR" sz="1200"/>
                    </a:p>
                  </a:txBody>
                  <a:tcPr/>
                </a:tc>
                <a:tc hMerge="1">
                  <a:txBody>
                    <a:bodyPr/>
                    <a:lstStyle/>
                    <a:p>
                      <a:endParaRPr lang="fr-FR" sz="1200"/>
                    </a:p>
                  </a:txBody>
                  <a:tcPr/>
                </a:tc>
                <a:tc gridSpan="4">
                  <a:txBody>
                    <a:bodyPr/>
                    <a:lstStyle/>
                    <a:p>
                      <a:pPr algn="ctr"/>
                      <a:r>
                        <a:rPr lang="fr-FR" sz="1000" dirty="0"/>
                        <a:t>2027</a:t>
                      </a:r>
                    </a:p>
                  </a:txBody>
                  <a:tcPr anchor="ctr"/>
                </a:tc>
                <a:tc hMerge="1">
                  <a:txBody>
                    <a:bodyPr/>
                    <a:lstStyle/>
                    <a:p>
                      <a:endParaRPr lang="fr-FR" sz="1200"/>
                    </a:p>
                  </a:txBody>
                  <a:tcPr/>
                </a:tc>
                <a:tc hMerge="1">
                  <a:txBody>
                    <a:bodyPr/>
                    <a:lstStyle/>
                    <a:p>
                      <a:endParaRPr lang="fr-FR" sz="1200"/>
                    </a:p>
                  </a:txBody>
                  <a:tcPr/>
                </a:tc>
                <a:tc hMerge="1">
                  <a:txBody>
                    <a:bodyPr/>
                    <a:lstStyle/>
                    <a:p>
                      <a:endParaRPr lang="fr-FR" sz="1200"/>
                    </a:p>
                  </a:txBody>
                  <a:tcPr/>
                </a:tc>
                <a:tc gridSpan="4">
                  <a:txBody>
                    <a:bodyPr/>
                    <a:lstStyle/>
                    <a:p>
                      <a:pPr algn="ctr"/>
                      <a:r>
                        <a:rPr lang="fr-FR" sz="1000" dirty="0"/>
                        <a:t>2028</a:t>
                      </a:r>
                    </a:p>
                  </a:txBody>
                  <a:tcPr anchor="ctr"/>
                </a:tc>
                <a:tc hMerge="1">
                  <a:txBody>
                    <a:bodyPr/>
                    <a:lstStyle/>
                    <a:p>
                      <a:endParaRPr lang="fr-FR" sz="1200"/>
                    </a:p>
                  </a:txBody>
                  <a:tcPr/>
                </a:tc>
                <a:tc hMerge="1">
                  <a:txBody>
                    <a:bodyPr/>
                    <a:lstStyle/>
                    <a:p>
                      <a:endParaRPr lang="fr-FR" sz="1200"/>
                    </a:p>
                  </a:txBody>
                  <a:tcPr/>
                </a:tc>
                <a:tc hMerge="1">
                  <a:txBody>
                    <a:bodyPr/>
                    <a:lstStyle/>
                    <a:p>
                      <a:endParaRPr lang="fr-FR" sz="1200"/>
                    </a:p>
                  </a:txBody>
                  <a:tcPr/>
                </a:tc>
                <a:extLst>
                  <a:ext uri="{0D108BD9-81ED-4DB2-BD59-A6C34878D82A}">
                    <a16:rowId xmlns:a16="http://schemas.microsoft.com/office/drawing/2014/main" val="1676607762"/>
                  </a:ext>
                </a:extLst>
              </a:tr>
              <a:tr h="0">
                <a:tc vMerge="1">
                  <a:txBody>
                    <a:bodyPr/>
                    <a:lstStyle/>
                    <a:p>
                      <a:pPr algn="l"/>
                      <a:r>
                        <a:rPr lang="fr-FR" sz="1200" b="1">
                          <a:solidFill>
                            <a:schemeClr val="bg1"/>
                          </a:solidFill>
                        </a:rPr>
                        <a:t>Tâche</a:t>
                      </a:r>
                    </a:p>
                  </a:txBody>
                  <a:tcPr anchor="ctr">
                    <a:solidFill>
                      <a:schemeClr val="accent2"/>
                    </a:solidFill>
                  </a:tcPr>
                </a:tc>
                <a:tc vMerge="1">
                  <a:txBody>
                    <a:bodyPr/>
                    <a:lstStyle/>
                    <a:p>
                      <a:pPr algn="ctr"/>
                      <a:endParaRPr lang="fr-FR" sz="1200"/>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T1</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T2</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T3</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T4</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T1</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T2</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T3</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T4</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T1</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T2</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T3</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000" b="1">
                          <a:solidFill>
                            <a:schemeClr val="bg1"/>
                          </a:solidFill>
                        </a:rPr>
                        <a:t>T4</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extLst>
                  <a:ext uri="{0D108BD9-81ED-4DB2-BD59-A6C34878D82A}">
                    <a16:rowId xmlns:a16="http://schemas.microsoft.com/office/drawing/2014/main" val="3670999738"/>
                  </a:ext>
                </a:extLst>
              </a:tr>
              <a:tr h="235210">
                <a:tc>
                  <a:txBody>
                    <a:bodyPr/>
                    <a:lstStyle/>
                    <a:p>
                      <a:pPr algn="l"/>
                      <a:r>
                        <a:rPr lang="fr-FR" sz="1100"/>
                        <a:t>Concertation des parties – prenantes :</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677879361"/>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458621"/>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9469718"/>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29982897"/>
                  </a:ext>
                </a:extLst>
              </a:tr>
              <a:tr h="235210">
                <a:tc>
                  <a:txBody>
                    <a:bodyPr/>
                    <a:lstStyle/>
                    <a:p>
                      <a:pPr algn="l"/>
                      <a:r>
                        <a:rPr lang="fr-FR" sz="1100"/>
                        <a:t>Etudes :</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632243713"/>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03748008"/>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216270377"/>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4280724"/>
                  </a:ext>
                </a:extLst>
              </a:tr>
              <a:tr h="235210">
                <a:tc>
                  <a:txBody>
                    <a:bodyPr/>
                    <a:lstStyle/>
                    <a:p>
                      <a:pPr algn="l"/>
                      <a:r>
                        <a:rPr lang="fr-FR" sz="1100"/>
                        <a:t>Actions techniques :</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92674156"/>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16273092"/>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8150792"/>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50235996"/>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525384279"/>
                  </a:ext>
                </a:extLst>
              </a:tr>
              <a:tr h="235210">
                <a:tc>
                  <a:txBody>
                    <a:bodyPr/>
                    <a:lstStyle/>
                    <a:p>
                      <a:pPr algn="l"/>
                      <a:r>
                        <a:rPr lang="fr-FR" sz="1100" dirty="0"/>
                        <a:t>Actions de sensibilisation : </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11396068"/>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303776515"/>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94398526"/>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82732608"/>
                  </a:ext>
                </a:extLst>
              </a:tr>
              <a:tr h="235210">
                <a:tc>
                  <a:txBody>
                    <a:bodyPr/>
                    <a:lstStyle/>
                    <a:p>
                      <a:pPr algn="l"/>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1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79831192"/>
                  </a:ext>
                </a:extLst>
              </a:tr>
            </a:tbl>
          </a:graphicData>
        </a:graphic>
      </p:graphicFrame>
      <p:sp>
        <p:nvSpPr>
          <p:cNvPr id="2" name="Rectangle : coins arrondis 1">
            <a:extLst>
              <a:ext uri="{FF2B5EF4-FFF2-40B4-BE49-F238E27FC236}">
                <a16:creationId xmlns:a16="http://schemas.microsoft.com/office/drawing/2014/main" id="{2D2A6238-17D0-F7DB-8E9C-38DDF4714B23}"/>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graphicFrame>
        <p:nvGraphicFramePr>
          <p:cNvPr id="5" name="Tableau 4">
            <a:extLst>
              <a:ext uri="{FF2B5EF4-FFF2-40B4-BE49-F238E27FC236}">
                <a16:creationId xmlns:a16="http://schemas.microsoft.com/office/drawing/2014/main" id="{3DCAACFC-3CBF-FF9A-19A5-6B72DF23DBB6}"/>
              </a:ext>
            </a:extLst>
          </p:cNvPr>
          <p:cNvGraphicFramePr>
            <a:graphicFrameLocks noGrp="1"/>
          </p:cNvGraphicFramePr>
          <p:nvPr>
            <p:extLst>
              <p:ext uri="{D42A27DB-BD31-4B8C-83A1-F6EECF244321}">
                <p14:modId xmlns:p14="http://schemas.microsoft.com/office/powerpoint/2010/main" val="3375832848"/>
              </p:ext>
            </p:extLst>
          </p:nvPr>
        </p:nvGraphicFramePr>
        <p:xfrm>
          <a:off x="6281058" y="755929"/>
          <a:ext cx="5348514" cy="609600"/>
        </p:xfrm>
        <a:graphic>
          <a:graphicData uri="http://schemas.openxmlformats.org/drawingml/2006/table">
            <a:tbl>
              <a:tblPr firstRow="1" bandRow="1">
                <a:tableStyleId>{5940675A-B579-460E-94D1-54222C63F5DA}</a:tableStyleId>
              </a:tblPr>
              <a:tblGrid>
                <a:gridCol w="2674257">
                  <a:extLst>
                    <a:ext uri="{9D8B030D-6E8A-4147-A177-3AD203B41FA5}">
                      <a16:colId xmlns:a16="http://schemas.microsoft.com/office/drawing/2014/main" val="1712737622"/>
                    </a:ext>
                  </a:extLst>
                </a:gridCol>
                <a:gridCol w="2674257">
                  <a:extLst>
                    <a:ext uri="{9D8B030D-6E8A-4147-A177-3AD203B41FA5}">
                      <a16:colId xmlns:a16="http://schemas.microsoft.com/office/drawing/2014/main" val="4201833062"/>
                    </a:ext>
                  </a:extLst>
                </a:gridCol>
              </a:tblGrid>
              <a:tr h="150963">
                <a:tc>
                  <a:txBody>
                    <a:bodyPr/>
                    <a:lstStyle/>
                    <a:p>
                      <a:r>
                        <a:rPr lang="fr-FR" sz="1400" dirty="0">
                          <a:solidFill>
                            <a:schemeClr val="bg1"/>
                          </a:solidFill>
                        </a:rPr>
                        <a:t>Première action de terrain</a:t>
                      </a:r>
                    </a:p>
                  </a:txBody>
                  <a:tcPr>
                    <a:solidFill>
                      <a:schemeClr val="accent2"/>
                    </a:solidFill>
                  </a:tcPr>
                </a:tc>
                <a:tc>
                  <a:txBody>
                    <a:bodyPr/>
                    <a:lstStyle/>
                    <a:p>
                      <a:r>
                        <a:rPr lang="fr-FR" sz="1400" i="1" dirty="0">
                          <a:solidFill>
                            <a:schemeClr val="tx1"/>
                          </a:solidFill>
                        </a:rPr>
                        <a:t>Préciser date</a:t>
                      </a:r>
                    </a:p>
                  </a:txBody>
                  <a:tcPr>
                    <a:solidFill>
                      <a:schemeClr val="bg1"/>
                    </a:solidFill>
                  </a:tcPr>
                </a:tc>
                <a:extLst>
                  <a:ext uri="{0D108BD9-81ED-4DB2-BD59-A6C34878D82A}">
                    <a16:rowId xmlns:a16="http://schemas.microsoft.com/office/drawing/2014/main" val="2531975908"/>
                  </a:ext>
                </a:extLst>
              </a:tr>
              <a:tr h="150963">
                <a:tc>
                  <a:txBody>
                    <a:bodyPr/>
                    <a:lstStyle/>
                    <a:p>
                      <a:r>
                        <a:rPr lang="fr-FR" sz="1400" dirty="0">
                          <a:solidFill>
                            <a:schemeClr val="bg1"/>
                          </a:solidFill>
                        </a:rPr>
                        <a:t>Fin du déploiement</a:t>
                      </a:r>
                    </a:p>
                  </a:txBody>
                  <a:tcPr>
                    <a:solidFill>
                      <a:schemeClr val="accent2"/>
                    </a:solidFill>
                  </a:tcPr>
                </a:tc>
                <a:tc>
                  <a:txBody>
                    <a:bodyPr/>
                    <a:lstStyle/>
                    <a:p>
                      <a:r>
                        <a:rPr lang="fr-FR" sz="1400" i="1" dirty="0">
                          <a:solidFill>
                            <a:schemeClr val="tx1"/>
                          </a:solidFill>
                        </a:rPr>
                        <a:t>Préciser date</a:t>
                      </a:r>
                    </a:p>
                  </a:txBody>
                  <a:tcPr>
                    <a:solidFill>
                      <a:schemeClr val="bg1"/>
                    </a:solidFill>
                  </a:tcPr>
                </a:tc>
                <a:extLst>
                  <a:ext uri="{0D108BD9-81ED-4DB2-BD59-A6C34878D82A}">
                    <a16:rowId xmlns:a16="http://schemas.microsoft.com/office/drawing/2014/main" val="856583897"/>
                  </a:ext>
                </a:extLst>
              </a:tr>
            </a:tbl>
          </a:graphicData>
        </a:graphic>
      </p:graphicFrame>
    </p:spTree>
    <p:custDataLst>
      <p:tags r:id="rId1"/>
    </p:custDataLst>
    <p:extLst>
      <p:ext uri="{BB962C8B-B14F-4D97-AF65-F5344CB8AC3E}">
        <p14:creationId xmlns:p14="http://schemas.microsoft.com/office/powerpoint/2010/main" val="273228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8" y="97978"/>
            <a:ext cx="9657324" cy="810031"/>
          </a:xfrm>
        </p:spPr>
        <p:txBody>
          <a:bodyPr/>
          <a:lstStyle/>
          <a:p>
            <a:pPr>
              <a:lnSpc>
                <a:spcPct val="100000"/>
              </a:lnSpc>
            </a:pPr>
            <a:r>
              <a:rPr lang="fr-FR" sz="2000">
                <a:solidFill>
                  <a:schemeClr val="tx2"/>
                </a:solidFill>
              </a:rPr>
              <a:t>Budget du projet</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38</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5" name="ZoneTexte 4">
            <a:extLst>
              <a:ext uri="{FF2B5EF4-FFF2-40B4-BE49-F238E27FC236}">
                <a16:creationId xmlns:a16="http://schemas.microsoft.com/office/drawing/2014/main" id="{C5D588DD-2CD7-4CD4-1DD7-6ECC8D15E06A}"/>
              </a:ext>
            </a:extLst>
          </p:cNvPr>
          <p:cNvSpPr txBox="1"/>
          <p:nvPr/>
        </p:nvSpPr>
        <p:spPr>
          <a:xfrm>
            <a:off x="443850" y="1164198"/>
            <a:ext cx="10805747" cy="2492990"/>
          </a:xfrm>
          <a:prstGeom prst="rect">
            <a:avLst/>
          </a:prstGeom>
          <a:noFill/>
        </p:spPr>
        <p:txBody>
          <a:bodyPr wrap="square" rtlCol="0">
            <a:spAutoFit/>
          </a:bodyPr>
          <a:lstStyle/>
          <a:p>
            <a:r>
              <a:rPr lang="fr-FR" sz="1200" dirty="0"/>
              <a:t>Ces diapositives permettent au candidat de présenter la liste des dépenses pour lesquelles il souhaite obtenir un soutien de Citeo.</a:t>
            </a:r>
          </a:p>
          <a:p>
            <a:pPr marL="285750" indent="-285750">
              <a:buFont typeface="Arial" panose="020B0604020202020204" pitchFamily="34" charset="0"/>
              <a:buChar char="•"/>
            </a:pPr>
            <a:r>
              <a:rPr lang="fr-FR" sz="1200" dirty="0"/>
              <a:t>Pour cela, il remplit le tableau proposé sur les deux premières slides. </a:t>
            </a:r>
          </a:p>
          <a:p>
            <a:pPr marL="742950" lvl="1" indent="-285750">
              <a:buFont typeface="Arial" panose="020B0604020202020204" pitchFamily="34" charset="0"/>
              <a:buChar char="•"/>
            </a:pPr>
            <a:r>
              <a:rPr lang="fr-FR" sz="1200" dirty="0"/>
              <a:t>Il peut ajouter ou supprimer des lignes. Il peut supprimer un tableau vide. </a:t>
            </a:r>
          </a:p>
          <a:p>
            <a:pPr marL="742950" lvl="1" indent="-285750">
              <a:buFont typeface="Arial" panose="020B0604020202020204" pitchFamily="34" charset="0"/>
              <a:buChar char="•"/>
            </a:pPr>
            <a:r>
              <a:rPr lang="fr-FR" sz="1200" dirty="0"/>
              <a:t>Dans la description de la dépense, il précise également si le montant annoncé est basé sur un devis précis ou sur une estimation.</a:t>
            </a:r>
          </a:p>
          <a:p>
            <a:pPr marL="742950" lvl="1" indent="-285750">
              <a:buFont typeface="Arial" panose="020B0604020202020204" pitchFamily="34" charset="0"/>
              <a:buChar char="•"/>
            </a:pPr>
            <a:r>
              <a:rPr lang="fr-FR" sz="1200" dirty="0"/>
              <a:t>Autant que possible, des prix unitaires et quantités sont privilégiés aux forfaits.</a:t>
            </a:r>
          </a:p>
          <a:p>
            <a:pPr marL="742950" lvl="1" indent="-285750">
              <a:buFont typeface="Arial" panose="020B0604020202020204" pitchFamily="34" charset="0"/>
              <a:buChar char="•"/>
            </a:pPr>
            <a:r>
              <a:rPr lang="fr-FR" sz="1200" dirty="0"/>
              <a:t>Le cas échéant, il coche la colonne dédiée pour indiquer une dépense déjà engagée (facturée entre le 1</a:t>
            </a:r>
            <a:r>
              <a:rPr lang="fr-FR" sz="1200" baseline="30000" dirty="0"/>
              <a:t>er</a:t>
            </a:r>
            <a:r>
              <a:rPr lang="fr-FR" sz="1200" dirty="0"/>
              <a:t> janvier 2026 et la date de sélection).</a:t>
            </a:r>
          </a:p>
          <a:p>
            <a:pPr marL="285750" indent="-285750">
              <a:buFont typeface="Arial" panose="020B0604020202020204" pitchFamily="34" charset="0"/>
              <a:buChar char="•"/>
            </a:pPr>
            <a:r>
              <a:rPr lang="fr-FR" sz="1200" dirty="0"/>
              <a:t>Dans la troisième slide, il synthétise les dépenses du budget, par catégorie de dépenses. Il précise également les éventuels autres financements prévus sur le périmètre du projet.</a:t>
            </a:r>
          </a:p>
          <a:p>
            <a:pPr marL="285750" indent="-285750">
              <a:buFont typeface="Arial" panose="020B0604020202020204" pitchFamily="34" charset="0"/>
              <a:buChar char="•"/>
            </a:pPr>
            <a:r>
              <a:rPr lang="fr-FR" sz="1200" dirty="0"/>
              <a:t>Tous les montants sont écrits en euros,</a:t>
            </a:r>
            <a:r>
              <a:rPr lang="fr-FR" sz="1200" b="1" dirty="0"/>
              <a:t> hors taxes.</a:t>
            </a:r>
          </a:p>
          <a:p>
            <a:pPr marL="285750" indent="-285750">
              <a:buFont typeface="Arial" panose="020B0604020202020204" pitchFamily="34" charset="0"/>
              <a:buChar char="•"/>
            </a:pPr>
            <a:r>
              <a:rPr lang="fr-FR" sz="1200" dirty="0"/>
              <a:t>Les lignes de dépenses devront avoir été présentées dans le reste du dossier de candidature. </a:t>
            </a:r>
            <a:r>
              <a:rPr lang="fr-FR" sz="1200" b="1" u="sng" dirty="0">
                <a:solidFill>
                  <a:srgbClr val="FF0000"/>
                </a:solidFill>
              </a:rPr>
              <a:t>Si les équipements servent à d’autres usages que ceux du projet, la part de la dépense relative au projet sera précisée dans la colonne Description de la dépense (voir exemple).</a:t>
            </a:r>
          </a:p>
          <a:p>
            <a:pPr marL="285750" indent="-285750">
              <a:buFont typeface="Arial" panose="020B0604020202020204" pitchFamily="34" charset="0"/>
              <a:buChar char="•"/>
            </a:pPr>
            <a:r>
              <a:rPr lang="fr-FR" sz="1200" b="1" dirty="0"/>
              <a:t>Si le budget est saisi dans un </a:t>
            </a:r>
            <a:r>
              <a:rPr lang="fr-FR" sz="1200" b="1" dirty="0" err="1"/>
              <a:t>excel</a:t>
            </a:r>
            <a:r>
              <a:rPr lang="fr-FR" sz="1200" dirty="0"/>
              <a:t>, une capture d’écran de </a:t>
            </a:r>
            <a:r>
              <a:rPr lang="fr-FR" sz="1200" dirty="0" err="1"/>
              <a:t>l’excel</a:t>
            </a:r>
            <a:r>
              <a:rPr lang="fr-FR" sz="1200" dirty="0"/>
              <a:t> pourra être mis sur les slides et </a:t>
            </a:r>
            <a:r>
              <a:rPr lang="fr-FR" sz="1200" dirty="0" err="1"/>
              <a:t>l’excel</a:t>
            </a:r>
            <a:r>
              <a:rPr lang="fr-FR" sz="1200" dirty="0"/>
              <a:t> joint au dossier de candidature. Les tableaux devront respecter le format présenté dans les slides.</a:t>
            </a:r>
          </a:p>
        </p:txBody>
      </p:sp>
      <p:sp>
        <p:nvSpPr>
          <p:cNvPr id="2" name="Rectangle 1">
            <a:extLst>
              <a:ext uri="{FF2B5EF4-FFF2-40B4-BE49-F238E27FC236}">
                <a16:creationId xmlns:a16="http://schemas.microsoft.com/office/drawing/2014/main" id="{605EA50F-783D-A533-3C3E-C66AF1540F74}"/>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graphicFrame>
        <p:nvGraphicFramePr>
          <p:cNvPr id="6" name="Tableau 5">
            <a:extLst>
              <a:ext uri="{FF2B5EF4-FFF2-40B4-BE49-F238E27FC236}">
                <a16:creationId xmlns:a16="http://schemas.microsoft.com/office/drawing/2014/main" id="{CA8953D5-5F1B-6AEB-89B5-191AC4CBFE8A}"/>
              </a:ext>
            </a:extLst>
          </p:cNvPr>
          <p:cNvGraphicFramePr>
            <a:graphicFrameLocks noGrp="1"/>
          </p:cNvGraphicFramePr>
          <p:nvPr>
            <p:extLst>
              <p:ext uri="{D42A27DB-BD31-4B8C-83A1-F6EECF244321}">
                <p14:modId xmlns:p14="http://schemas.microsoft.com/office/powerpoint/2010/main" val="67792798"/>
              </p:ext>
            </p:extLst>
          </p:nvPr>
        </p:nvGraphicFramePr>
        <p:xfrm>
          <a:off x="162149" y="4071049"/>
          <a:ext cx="11715303" cy="2628900"/>
        </p:xfrm>
        <a:graphic>
          <a:graphicData uri="http://schemas.openxmlformats.org/drawingml/2006/table">
            <a:tbl>
              <a:tblPr>
                <a:tableStyleId>{5DA37D80-6434-44D0-A028-1B22A696006F}</a:tableStyleId>
              </a:tblPr>
              <a:tblGrid>
                <a:gridCol w="1834785">
                  <a:extLst>
                    <a:ext uri="{9D8B030D-6E8A-4147-A177-3AD203B41FA5}">
                      <a16:colId xmlns:a16="http://schemas.microsoft.com/office/drawing/2014/main" val="1299871560"/>
                    </a:ext>
                  </a:extLst>
                </a:gridCol>
                <a:gridCol w="3293523">
                  <a:extLst>
                    <a:ext uri="{9D8B030D-6E8A-4147-A177-3AD203B41FA5}">
                      <a16:colId xmlns:a16="http://schemas.microsoft.com/office/drawing/2014/main" val="781329746"/>
                    </a:ext>
                  </a:extLst>
                </a:gridCol>
                <a:gridCol w="2231572">
                  <a:extLst>
                    <a:ext uri="{9D8B030D-6E8A-4147-A177-3AD203B41FA5}">
                      <a16:colId xmlns:a16="http://schemas.microsoft.com/office/drawing/2014/main" val="1562585525"/>
                    </a:ext>
                  </a:extLst>
                </a:gridCol>
                <a:gridCol w="2057400">
                  <a:extLst>
                    <a:ext uri="{9D8B030D-6E8A-4147-A177-3AD203B41FA5}">
                      <a16:colId xmlns:a16="http://schemas.microsoft.com/office/drawing/2014/main" val="3279840845"/>
                    </a:ext>
                  </a:extLst>
                </a:gridCol>
                <a:gridCol w="2298023">
                  <a:extLst>
                    <a:ext uri="{9D8B030D-6E8A-4147-A177-3AD203B41FA5}">
                      <a16:colId xmlns:a16="http://schemas.microsoft.com/office/drawing/2014/main" val="2394516506"/>
                    </a:ext>
                  </a:extLst>
                </a:gridCol>
              </a:tblGrid>
              <a:tr h="146403">
                <a:tc gridSpan="5">
                  <a:txBody>
                    <a:bodyPr/>
                    <a:lstStyle/>
                    <a:p>
                      <a:pPr algn="ctr" fontAlgn="ctr"/>
                      <a:r>
                        <a:rPr lang="fr-FR" sz="1000" b="1" i="0" u="none" strike="noStrike" dirty="0">
                          <a:solidFill>
                            <a:srgbClr val="000000"/>
                          </a:solidFill>
                          <a:effectLst/>
                          <a:latin typeface="+mn-lt"/>
                        </a:rPr>
                        <a:t>Rappel : Types de dépenses</a:t>
                      </a:r>
                    </a:p>
                  </a:txBody>
                  <a:tcPr marL="0" marR="0" marT="0" marB="0" anchor="ctr">
                    <a:solidFill>
                      <a:schemeClr val="bg1"/>
                    </a:solidFill>
                  </a:tcPr>
                </a:tc>
                <a:tc hMerge="1">
                  <a:txBody>
                    <a:bodyPr/>
                    <a:lstStyle/>
                    <a:p>
                      <a:pPr algn="ctr" fontAlgn="ctr"/>
                      <a:endParaRPr lang="fr-FR" sz="1000" b="1" i="0" u="none" strike="noStrike">
                        <a:solidFill>
                          <a:srgbClr val="000000"/>
                        </a:solidFill>
                        <a:effectLst/>
                        <a:latin typeface="+mn-lt"/>
                      </a:endParaRPr>
                    </a:p>
                  </a:txBody>
                  <a:tcPr marL="0" marR="0" marT="0" marB="0" anchor="ctr"/>
                </a:tc>
                <a:tc hMerge="1">
                  <a:txBody>
                    <a:bodyPr/>
                    <a:lstStyle/>
                    <a:p>
                      <a:endParaRPr lang="fr-FR"/>
                    </a:p>
                  </a:txBody>
                  <a:tcPr/>
                </a:tc>
                <a:tc hMerge="1">
                  <a:txBody>
                    <a:bodyPr/>
                    <a:lstStyle/>
                    <a:p>
                      <a:endParaRPr lang="fr-FR"/>
                    </a:p>
                  </a:txBody>
                  <a:tcPr/>
                </a:tc>
                <a:tc hMerge="1">
                  <a:txBody>
                    <a:bodyPr/>
                    <a:lstStyle/>
                    <a:p>
                      <a:pPr algn="ctr" fontAlgn="ctr"/>
                      <a:endParaRPr lang="fr-FR" sz="1000" b="1" i="0" u="none" strike="noStrike">
                        <a:solidFill>
                          <a:srgbClr val="000000"/>
                        </a:solidFill>
                        <a:effectLst/>
                        <a:latin typeface="+mn-lt"/>
                      </a:endParaRPr>
                    </a:p>
                  </a:txBody>
                  <a:tcPr marL="0" marR="0" marT="0" marB="0" anchor="ctr"/>
                </a:tc>
                <a:extLst>
                  <a:ext uri="{0D108BD9-81ED-4DB2-BD59-A6C34878D82A}">
                    <a16:rowId xmlns:a16="http://schemas.microsoft.com/office/drawing/2014/main" val="3712150498"/>
                  </a:ext>
                </a:extLst>
              </a:tr>
              <a:tr h="181705">
                <a:tc>
                  <a:txBody>
                    <a:bodyPr/>
                    <a:lstStyle/>
                    <a:p>
                      <a:pPr algn="ctr" fontAlgn="ctr"/>
                      <a:r>
                        <a:rPr lang="fr-FR" sz="1000" b="1" i="0" u="none" strike="noStrike" dirty="0">
                          <a:solidFill>
                            <a:srgbClr val="000000"/>
                          </a:solidFill>
                          <a:effectLst/>
                          <a:latin typeface="+mn-lt"/>
                        </a:rPr>
                        <a:t>Etudes (dépenses externes)</a:t>
                      </a:r>
                    </a:p>
                  </a:txBody>
                  <a:tcPr marL="0" marR="0" marT="0" marB="0" anchor="ctr">
                    <a:solidFill>
                      <a:schemeClr val="bg1"/>
                    </a:solidFill>
                  </a:tcPr>
                </a:tc>
                <a:tc>
                  <a:txBody>
                    <a:bodyPr/>
                    <a:lstStyle/>
                    <a:p>
                      <a:pPr algn="ctr" fontAlgn="ctr"/>
                      <a:r>
                        <a:rPr lang="fr-FR" sz="1000" b="1" i="0" u="none" strike="noStrike" dirty="0">
                          <a:solidFill>
                            <a:srgbClr val="000000"/>
                          </a:solidFill>
                          <a:effectLst/>
                          <a:latin typeface="+mn-lt"/>
                        </a:rPr>
                        <a:t>Pilotage et Frais internes</a:t>
                      </a:r>
                    </a:p>
                  </a:txBody>
                  <a:tcPr marL="0" marR="0" marT="0" marB="0" anchor="ctr">
                    <a:solidFill>
                      <a:schemeClr val="bg1"/>
                    </a:solidFill>
                  </a:tcPr>
                </a:tc>
                <a:tc>
                  <a:txBody>
                    <a:bodyPr/>
                    <a:lstStyle/>
                    <a:p>
                      <a:pPr algn="ctr" fontAlgn="ctr"/>
                      <a:r>
                        <a:rPr lang="fr-FR" sz="1000" b="1" i="0" u="none" strike="noStrike" dirty="0">
                          <a:solidFill>
                            <a:srgbClr val="000000"/>
                          </a:solidFill>
                          <a:effectLst/>
                          <a:latin typeface="+mn-lt"/>
                        </a:rPr>
                        <a:t>Equipements</a:t>
                      </a:r>
                    </a:p>
                  </a:txBody>
                  <a:tcPr marL="0" marR="0" marT="0" marB="0" anchor="ctr">
                    <a:solidFill>
                      <a:schemeClr val="bg1"/>
                    </a:solidFill>
                  </a:tcPr>
                </a:tc>
                <a:tc>
                  <a:txBody>
                    <a:bodyPr/>
                    <a:lstStyle/>
                    <a:p>
                      <a:pPr algn="ctr" fontAlgn="ctr"/>
                      <a:r>
                        <a:rPr lang="fr-FR" sz="1000" b="1" i="0" u="none" strike="noStrike" dirty="0">
                          <a:solidFill>
                            <a:srgbClr val="000000"/>
                          </a:solidFill>
                          <a:effectLst/>
                          <a:latin typeface="+mn-lt"/>
                        </a:rPr>
                        <a:t>Prestations de service pour le réemploi (dépenses externes)</a:t>
                      </a:r>
                    </a:p>
                  </a:txBody>
                  <a:tcPr marL="0" marR="0" marT="0" marB="0" anchor="ctr">
                    <a:solidFill>
                      <a:schemeClr val="bg1"/>
                    </a:solidFill>
                  </a:tcPr>
                </a:tc>
                <a:tc>
                  <a:txBody>
                    <a:bodyPr/>
                    <a:lstStyle/>
                    <a:p>
                      <a:pPr algn="ctr" fontAlgn="ctr"/>
                      <a:r>
                        <a:rPr lang="fr-FR" sz="1000" b="1" i="0" u="none" strike="noStrike">
                          <a:solidFill>
                            <a:srgbClr val="000000"/>
                          </a:solidFill>
                          <a:effectLst/>
                          <a:latin typeface="+mn-lt"/>
                        </a:rPr>
                        <a:t>Actions de sensibilisation</a:t>
                      </a:r>
                    </a:p>
                    <a:p>
                      <a:pPr algn="ctr" fontAlgn="ctr"/>
                      <a:r>
                        <a:rPr lang="fr-FR" sz="1000" b="1" i="0" u="none" strike="noStrike">
                          <a:solidFill>
                            <a:srgbClr val="000000"/>
                          </a:solidFill>
                          <a:effectLst/>
                          <a:latin typeface="+mn-lt"/>
                        </a:rPr>
                        <a:t>(dépenses externes)</a:t>
                      </a:r>
                    </a:p>
                  </a:txBody>
                  <a:tcPr marL="0" marR="0" marT="0" marB="0" anchor="ctr">
                    <a:solidFill>
                      <a:schemeClr val="bg1"/>
                    </a:solidFill>
                  </a:tcPr>
                </a:tc>
                <a:extLst>
                  <a:ext uri="{0D108BD9-81ED-4DB2-BD59-A6C34878D82A}">
                    <a16:rowId xmlns:a16="http://schemas.microsoft.com/office/drawing/2014/main" val="2246392076"/>
                  </a:ext>
                </a:extLst>
              </a:tr>
              <a:tr h="1294645">
                <a:tc>
                  <a:txBody>
                    <a:bodyPr/>
                    <a:lstStyle/>
                    <a:p>
                      <a:pPr marL="0" indent="0" algn="l" fontAlgn="ctr">
                        <a:buFont typeface="Arial" panose="020B0604020202020204" pitchFamily="34" charset="0"/>
                        <a:buNone/>
                      </a:pPr>
                      <a:r>
                        <a:rPr lang="fr-FR" sz="1050" b="0" i="0" u="none" strike="noStrike" dirty="0">
                          <a:solidFill>
                            <a:srgbClr val="000000"/>
                          </a:solidFill>
                          <a:effectLst/>
                          <a:latin typeface="+mn-lt"/>
                        </a:rPr>
                        <a:t>Prestations d’études : </a:t>
                      </a:r>
                      <a:r>
                        <a:rPr lang="fr-FR" sz="1050" kern="1200" dirty="0">
                          <a:solidFill>
                            <a:schemeClr val="tx1"/>
                          </a:solidFill>
                          <a:effectLst/>
                          <a:latin typeface="+mn-lt"/>
                          <a:ea typeface="+mn-ea"/>
                          <a:cs typeface="+mn-cs"/>
                        </a:rPr>
                        <a:t>Etudes de perception, études de faisabilité, études environnementales, études d’opportunités consommateurs, études sur le parcours consommateur, études sanitaires, cartographie des restaurateurs, études d’impact, etc.</a:t>
                      </a:r>
                      <a:endParaRPr lang="fr-FR" sz="1050" b="0" i="0" u="none" strike="noStrike" dirty="0">
                        <a:solidFill>
                          <a:srgbClr val="000000"/>
                        </a:solidFill>
                        <a:effectLst/>
                        <a:latin typeface="+mn-lt"/>
                      </a:endParaRPr>
                    </a:p>
                  </a:txBody>
                  <a:tcPr>
                    <a:solidFill>
                      <a:schemeClr val="bg1"/>
                    </a:solidFill>
                  </a:tcPr>
                </a:tc>
                <a:tc>
                  <a:txBody>
                    <a:bodyPr/>
                    <a:lstStyle/>
                    <a:p>
                      <a:pPr marL="0" indent="0" algn="just" fontAlgn="ctr">
                        <a:buFont typeface="Arial" panose="020B0604020202020204" pitchFamily="34" charset="0"/>
                        <a:buNone/>
                      </a:pPr>
                      <a:r>
                        <a:rPr lang="fr-FR" sz="1050" b="0" i="0" u="none" strike="noStrike" dirty="0">
                          <a:solidFill>
                            <a:srgbClr val="000000"/>
                          </a:solidFill>
                          <a:effectLst/>
                          <a:latin typeface="+mn-lt"/>
                        </a:rPr>
                        <a:t>Salaire chargé des personnes travaillant sur le projet, au prorata du temps passé :</a:t>
                      </a:r>
                    </a:p>
                    <a:p>
                      <a:pPr marL="171450" indent="-171450" algn="just" fontAlgn="ctr">
                        <a:buFont typeface="Arial" panose="020B0604020202020204" pitchFamily="34" charset="0"/>
                        <a:buChar char="•"/>
                      </a:pPr>
                      <a:r>
                        <a:rPr lang="fr-FR" sz="1050" b="0" i="0" u="none" strike="noStrike" dirty="0">
                          <a:solidFill>
                            <a:srgbClr val="000000"/>
                          </a:solidFill>
                          <a:effectLst/>
                          <a:latin typeface="+mn-lt"/>
                        </a:rPr>
                        <a:t>Pilotage du projet en interne.</a:t>
                      </a:r>
                    </a:p>
                    <a:p>
                      <a:pPr marL="171450" indent="-171450" algn="just" fontAlgn="ctr">
                        <a:buFont typeface="Arial" panose="020B0604020202020204" pitchFamily="34" charset="0"/>
                        <a:buChar char="•"/>
                      </a:pPr>
                      <a:r>
                        <a:rPr lang="fr-FR" sz="1050" b="0" i="0" u="none" strike="noStrike" dirty="0">
                          <a:solidFill>
                            <a:srgbClr val="000000"/>
                          </a:solidFill>
                          <a:effectLst/>
                          <a:latin typeface="+mn-lt"/>
                        </a:rPr>
                        <a:t>Etudes menées en interne :, état des lieux, étude de perception, etc.</a:t>
                      </a:r>
                    </a:p>
                    <a:p>
                      <a:pPr marL="171450" indent="-171450" algn="just" fontAlgn="ctr">
                        <a:buFont typeface="Arial" panose="020B0604020202020204" pitchFamily="34" charset="0"/>
                        <a:buChar char="•"/>
                      </a:pPr>
                      <a:r>
                        <a:rPr lang="fr-FR" sz="1050" b="0" i="0" u="none" strike="noStrike" dirty="0">
                          <a:solidFill>
                            <a:srgbClr val="000000"/>
                          </a:solidFill>
                          <a:effectLst/>
                          <a:latin typeface="+mn-lt"/>
                        </a:rPr>
                        <a:t>Actions techniques réalisées en interne </a:t>
                      </a:r>
                    </a:p>
                    <a:p>
                      <a:pPr marL="171450" indent="-171450" algn="just" fontAlgn="ctr">
                        <a:buFont typeface="Arial" panose="020B0604020202020204" pitchFamily="34" charset="0"/>
                        <a:buChar char="•"/>
                      </a:pPr>
                      <a:r>
                        <a:rPr lang="fr-FR" sz="1050" b="0" i="0" u="none" strike="noStrike" dirty="0">
                          <a:solidFill>
                            <a:srgbClr val="000000"/>
                          </a:solidFill>
                          <a:effectLst/>
                          <a:latin typeface="+mn-lt"/>
                        </a:rPr>
                        <a:t>Actions de sensibilisation réalisées en interne : formation des relais internes ou externes, création des supports et distribution des supports.</a:t>
                      </a:r>
                    </a:p>
                    <a:p>
                      <a:pPr marL="0" indent="0" algn="just" fontAlgn="ctr">
                        <a:buFont typeface="Arial" panose="020B0604020202020204" pitchFamily="34" charset="0"/>
                        <a:buNone/>
                      </a:pPr>
                      <a:endParaRPr lang="fr-FR" sz="1050" b="0" i="0" u="none" strike="noStrike" dirty="0">
                        <a:solidFill>
                          <a:srgbClr val="000000"/>
                        </a:solidFill>
                        <a:effectLst/>
                        <a:latin typeface="+mn-lt"/>
                      </a:endParaRPr>
                    </a:p>
                    <a:p>
                      <a:pPr marL="0" indent="0" algn="just" fontAlgn="ctr">
                        <a:buFont typeface="Arial" panose="020B0604020202020204" pitchFamily="34" charset="0"/>
                        <a:buNone/>
                      </a:pPr>
                      <a:r>
                        <a:rPr lang="fr-FR" sz="1050" b="0" i="0" u="none" strike="noStrike" dirty="0">
                          <a:solidFill>
                            <a:srgbClr val="000000"/>
                          </a:solidFill>
                          <a:effectLst/>
                          <a:latin typeface="+mn-lt"/>
                        </a:rPr>
                        <a:t>Prestation d’AMO pour la rédaction de la candidature ou pour la conduite du projet.</a:t>
                      </a:r>
                    </a:p>
                  </a:txBody>
                  <a:tcPr>
                    <a:solidFill>
                      <a:schemeClr val="bg1"/>
                    </a:solidFill>
                  </a:tcPr>
                </a:tc>
                <a:tc>
                  <a:txBody>
                    <a:bodyPr/>
                    <a:lstStyle/>
                    <a:p>
                      <a:pPr marL="0" marR="0" lvl="0" indent="0" algn="just"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lang="fr-FR" sz="1050" kern="1200" dirty="0">
                          <a:solidFill>
                            <a:schemeClr val="tx1"/>
                          </a:solidFill>
                          <a:effectLst/>
                          <a:latin typeface="+mn-lt"/>
                          <a:ea typeface="+mn-ea"/>
                          <a:cs typeface="+mn-cs"/>
                        </a:rPr>
                        <a:t>Achat d’un parc de contenants réemployables, d’une ligne de conditionnement, de dispositifs permettant le retour des emballages réemployables (caisses, meubles à trappes, automates de collecte), d’une ligne de lavage, d’équipements et outils technologiques permettant le suivi des contenants (puces RFID, logiciel, etc.). </a:t>
                      </a:r>
                    </a:p>
                    <a:p>
                      <a:pPr marL="0" indent="0" algn="just" fontAlgn="ctr">
                        <a:buFont typeface="Arial" panose="020B0604020202020204" pitchFamily="34" charset="0"/>
                        <a:buNone/>
                      </a:pPr>
                      <a:endParaRPr lang="fr-FR" sz="1050" b="0" i="0" u="none" strike="noStrike" dirty="0">
                        <a:solidFill>
                          <a:srgbClr val="000000"/>
                        </a:solidFill>
                        <a:effectLst/>
                        <a:latin typeface="+mn-lt"/>
                      </a:endParaRPr>
                    </a:p>
                  </a:txBody>
                  <a:tcPr>
                    <a:solidFill>
                      <a:schemeClr val="bg1"/>
                    </a:solidFill>
                  </a:tcPr>
                </a:tc>
                <a:tc>
                  <a:txBody>
                    <a:bodyPr/>
                    <a:lstStyle/>
                    <a:p>
                      <a:pPr marL="0" lvl="0" indent="0">
                        <a:buFont typeface="Arial" panose="020B0604020202020204" pitchFamily="34" charset="0"/>
                        <a:buNone/>
                      </a:pPr>
                      <a:r>
                        <a:rPr lang="fr-FR" sz="1050" kern="1200" dirty="0">
                          <a:solidFill>
                            <a:schemeClr val="tx1"/>
                          </a:solidFill>
                          <a:effectLst/>
                          <a:latin typeface="+mn-lt"/>
                          <a:ea typeface="+mn-ea"/>
                          <a:cs typeface="+mn-cs"/>
                        </a:rPr>
                        <a:t>Prestations de service de réemploi (mise à disposition de contenants, lavage, récupération des emballages, traçabilité, etc.) sur la durée du projet. </a:t>
                      </a:r>
                    </a:p>
                  </a:txBody>
                  <a:tcPr>
                    <a:solidFill>
                      <a:schemeClr val="bg1"/>
                    </a:solidFill>
                  </a:tcPr>
                </a:tc>
                <a:tc>
                  <a:txBody>
                    <a:bodyPr/>
                    <a:lstStyle/>
                    <a:p>
                      <a:pPr marL="171450" indent="-171450" algn="just" fontAlgn="b">
                        <a:buFont typeface="Arial" panose="020B0604020202020204" pitchFamily="34" charset="0"/>
                        <a:buChar char="•"/>
                      </a:pPr>
                      <a:r>
                        <a:rPr lang="fr-FR" sz="1050" b="0" i="0" u="none" strike="noStrike" dirty="0">
                          <a:solidFill>
                            <a:srgbClr val="000000"/>
                          </a:solidFill>
                          <a:effectLst/>
                          <a:latin typeface="+mn-lt"/>
                        </a:rPr>
                        <a:t>Création externalisée de supports de communication.</a:t>
                      </a:r>
                    </a:p>
                    <a:p>
                      <a:pPr marL="171450" indent="-171450" algn="just" fontAlgn="b">
                        <a:buFont typeface="Arial" panose="020B0604020202020204" pitchFamily="34" charset="0"/>
                        <a:buChar char="•"/>
                      </a:pPr>
                      <a:r>
                        <a:rPr lang="fr-FR" sz="1050" b="0" i="0" u="none" strike="noStrike" dirty="0">
                          <a:solidFill>
                            <a:srgbClr val="000000"/>
                          </a:solidFill>
                          <a:effectLst/>
                          <a:latin typeface="+mn-lt"/>
                        </a:rPr>
                        <a:t>Impression externalisée de supports de communication.</a:t>
                      </a:r>
                    </a:p>
                    <a:p>
                      <a:pPr marL="171450" indent="-171450" algn="just" fontAlgn="b">
                        <a:buFont typeface="Arial" panose="020B0604020202020204" pitchFamily="34" charset="0"/>
                        <a:buChar char="•"/>
                      </a:pPr>
                      <a:r>
                        <a:rPr lang="fr-FR" sz="1050" b="0" i="0" u="none" strike="noStrike" dirty="0">
                          <a:solidFill>
                            <a:srgbClr val="000000"/>
                          </a:solidFill>
                          <a:effectLst/>
                          <a:latin typeface="+mn-lt"/>
                        </a:rPr>
                        <a:t>Mise sous pli externalisée de supports de communication.</a:t>
                      </a:r>
                    </a:p>
                    <a:p>
                      <a:pPr marL="171450" indent="-171450" algn="just" fontAlgn="b">
                        <a:buFont typeface="Arial" panose="020B0604020202020204" pitchFamily="34" charset="0"/>
                        <a:buChar char="•"/>
                      </a:pPr>
                      <a:r>
                        <a:rPr lang="fr-FR" sz="1050" b="0" i="0" u="none" strike="noStrike" dirty="0">
                          <a:solidFill>
                            <a:srgbClr val="000000"/>
                          </a:solidFill>
                          <a:effectLst/>
                          <a:latin typeface="+mn-lt"/>
                        </a:rPr>
                        <a:t>Distribution externalisée des supports de communication.</a:t>
                      </a:r>
                    </a:p>
                    <a:p>
                      <a:pPr marL="171450" indent="-171450" algn="just" fontAlgn="b">
                        <a:buFont typeface="Arial" panose="020B0604020202020204" pitchFamily="34" charset="0"/>
                        <a:buChar char="•"/>
                      </a:pPr>
                      <a:r>
                        <a:rPr lang="fr-FR" sz="1050" b="0" i="0" u="none" strike="noStrike" dirty="0">
                          <a:solidFill>
                            <a:srgbClr val="000000"/>
                          </a:solidFill>
                          <a:effectLst/>
                          <a:latin typeface="+mn-lt"/>
                        </a:rPr>
                        <a:t>Prestations externalisées d’ADT.</a:t>
                      </a:r>
                    </a:p>
                    <a:p>
                      <a:pPr marL="171450" indent="-171450" algn="just" fontAlgn="b">
                        <a:buFont typeface="Arial" panose="020B0604020202020204" pitchFamily="34" charset="0"/>
                        <a:buChar char="•"/>
                      </a:pPr>
                      <a:r>
                        <a:rPr lang="fr-FR" sz="1050" b="0" i="0" u="none" strike="noStrike" dirty="0">
                          <a:solidFill>
                            <a:srgbClr val="000000"/>
                          </a:solidFill>
                          <a:effectLst/>
                          <a:latin typeface="+mn-lt"/>
                        </a:rPr>
                        <a:t>Formations externalisées des relais internes ou externes.</a:t>
                      </a:r>
                    </a:p>
                  </a:txBody>
                  <a:tcPr>
                    <a:solidFill>
                      <a:schemeClr val="bg1"/>
                    </a:solidFill>
                  </a:tcPr>
                </a:tc>
                <a:extLst>
                  <a:ext uri="{0D108BD9-81ED-4DB2-BD59-A6C34878D82A}">
                    <a16:rowId xmlns:a16="http://schemas.microsoft.com/office/drawing/2014/main" val="3053577131"/>
                  </a:ext>
                </a:extLst>
              </a:tr>
            </a:tbl>
          </a:graphicData>
        </a:graphic>
      </p:graphicFrame>
      <p:sp>
        <p:nvSpPr>
          <p:cNvPr id="3" name="Rectangle : coins arrondis 2">
            <a:extLst>
              <a:ext uri="{FF2B5EF4-FFF2-40B4-BE49-F238E27FC236}">
                <a16:creationId xmlns:a16="http://schemas.microsoft.com/office/drawing/2014/main" id="{6B761BB3-767E-3F84-1B3C-2E13BBC1B465}"/>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
        <p:nvSpPr>
          <p:cNvPr id="7" name="Rectangle 6">
            <a:extLst>
              <a:ext uri="{FF2B5EF4-FFF2-40B4-BE49-F238E27FC236}">
                <a16:creationId xmlns:a16="http://schemas.microsoft.com/office/drawing/2014/main" id="{00860BA3-E93E-6578-7748-CC6C66792BA3}"/>
              </a:ext>
            </a:extLst>
          </p:cNvPr>
          <p:cNvSpPr/>
          <p:nvPr/>
        </p:nvSpPr>
        <p:spPr>
          <a:xfrm>
            <a:off x="9949542" y="6524624"/>
            <a:ext cx="2242458" cy="33337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solidFill>
                <a:hlinkClick r:id="rId4" action="ppaction://hlinksldjump">
                  <a:extLst>
                    <a:ext uri="{A12FA001-AC4F-418D-AE19-62706E023703}">
                      <ahyp:hlinkClr xmlns:ahyp="http://schemas.microsoft.com/office/drawing/2018/hyperlinkcolor" val="tx"/>
                    </a:ext>
                  </a:extLst>
                </a:hlinkClick>
              </a:rPr>
              <a:t>Voir exemple</a:t>
            </a:r>
            <a:endParaRPr lang="fr-FR" dirty="0">
              <a:solidFill>
                <a:schemeClr val="bg2"/>
              </a:solidFill>
            </a:endParaRPr>
          </a:p>
        </p:txBody>
      </p:sp>
    </p:spTree>
    <p:custDataLst>
      <p:tags r:id="rId1"/>
    </p:custDataLst>
    <p:extLst>
      <p:ext uri="{BB962C8B-B14F-4D97-AF65-F5344CB8AC3E}">
        <p14:creationId xmlns:p14="http://schemas.microsoft.com/office/powerpoint/2010/main" val="13005813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A remplir : Budget du projet</a:t>
            </a:r>
            <a:r>
              <a:rPr lang="fr-FR" sz="2000" dirty="0"/>
              <a:t> (1/3)</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39</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5" name="Rectangle : coins arrondis 4">
            <a:extLst>
              <a:ext uri="{FF2B5EF4-FFF2-40B4-BE49-F238E27FC236}">
                <a16:creationId xmlns:a16="http://schemas.microsoft.com/office/drawing/2014/main" id="{B55D18DA-7576-E3E3-3497-F1AAC9205C28}"/>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graphicFrame>
        <p:nvGraphicFramePr>
          <p:cNvPr id="14" name="Tableau 13">
            <a:extLst>
              <a:ext uri="{FF2B5EF4-FFF2-40B4-BE49-F238E27FC236}">
                <a16:creationId xmlns:a16="http://schemas.microsoft.com/office/drawing/2014/main" id="{0FAEC41F-1341-46FC-44F1-6E20D72E19C0}"/>
              </a:ext>
            </a:extLst>
          </p:cNvPr>
          <p:cNvGraphicFramePr>
            <a:graphicFrameLocks noGrp="1"/>
          </p:cNvGraphicFramePr>
          <p:nvPr>
            <p:extLst>
              <p:ext uri="{D42A27DB-BD31-4B8C-83A1-F6EECF244321}">
                <p14:modId xmlns:p14="http://schemas.microsoft.com/office/powerpoint/2010/main" val="3716019785"/>
              </p:ext>
            </p:extLst>
          </p:nvPr>
        </p:nvGraphicFramePr>
        <p:xfrm>
          <a:off x="422848" y="858248"/>
          <a:ext cx="11318302" cy="5532120"/>
        </p:xfrm>
        <a:graphic>
          <a:graphicData uri="http://schemas.openxmlformats.org/drawingml/2006/table">
            <a:tbl>
              <a:tblPr firstRow="1" bandRow="1">
                <a:tableStyleId>{21E4AEA4-8DFA-4A89-87EB-49C32662AFE0}</a:tableStyleId>
              </a:tblPr>
              <a:tblGrid>
                <a:gridCol w="2611764">
                  <a:extLst>
                    <a:ext uri="{9D8B030D-6E8A-4147-A177-3AD203B41FA5}">
                      <a16:colId xmlns:a16="http://schemas.microsoft.com/office/drawing/2014/main" val="3693026181"/>
                    </a:ext>
                  </a:extLst>
                </a:gridCol>
                <a:gridCol w="4278632">
                  <a:extLst>
                    <a:ext uri="{9D8B030D-6E8A-4147-A177-3AD203B41FA5}">
                      <a16:colId xmlns:a16="http://schemas.microsoft.com/office/drawing/2014/main" val="2296055476"/>
                    </a:ext>
                  </a:extLst>
                </a:gridCol>
                <a:gridCol w="726753">
                  <a:extLst>
                    <a:ext uri="{9D8B030D-6E8A-4147-A177-3AD203B41FA5}">
                      <a16:colId xmlns:a16="http://schemas.microsoft.com/office/drawing/2014/main" val="3340266387"/>
                    </a:ext>
                  </a:extLst>
                </a:gridCol>
                <a:gridCol w="675573">
                  <a:extLst>
                    <a:ext uri="{9D8B030D-6E8A-4147-A177-3AD203B41FA5}">
                      <a16:colId xmlns:a16="http://schemas.microsoft.com/office/drawing/2014/main" val="3835796816"/>
                    </a:ext>
                  </a:extLst>
                </a:gridCol>
                <a:gridCol w="1212201">
                  <a:extLst>
                    <a:ext uri="{9D8B030D-6E8A-4147-A177-3AD203B41FA5}">
                      <a16:colId xmlns:a16="http://schemas.microsoft.com/office/drawing/2014/main" val="2878040946"/>
                    </a:ext>
                  </a:extLst>
                </a:gridCol>
                <a:gridCol w="968829">
                  <a:extLst>
                    <a:ext uri="{9D8B030D-6E8A-4147-A177-3AD203B41FA5}">
                      <a16:colId xmlns:a16="http://schemas.microsoft.com/office/drawing/2014/main" val="3886481046"/>
                    </a:ext>
                  </a:extLst>
                </a:gridCol>
                <a:gridCol w="844550">
                  <a:extLst>
                    <a:ext uri="{9D8B030D-6E8A-4147-A177-3AD203B41FA5}">
                      <a16:colId xmlns:a16="http://schemas.microsoft.com/office/drawing/2014/main" val="3996967288"/>
                    </a:ext>
                  </a:extLst>
                </a:gridCol>
              </a:tblGrid>
              <a:tr h="0">
                <a:tc>
                  <a:txBody>
                    <a:bodyPr/>
                    <a:lstStyle/>
                    <a:p>
                      <a:r>
                        <a:rPr lang="fr-FR" sz="900" dirty="0"/>
                        <a:t>Catégorie </a:t>
                      </a:r>
                      <a:r>
                        <a:rPr lang="fr-FR" sz="900" b="0" dirty="0"/>
                        <a:t>(Etudes externes / Pilotage et frais  interne / Equipements / Prestation de service pour le réemploi / Actions de sensibilisation)</a:t>
                      </a:r>
                    </a:p>
                  </a:txBody>
                  <a:tcPr/>
                </a:tc>
                <a:tc>
                  <a:txBody>
                    <a:bodyPr/>
                    <a:lstStyle/>
                    <a:p>
                      <a:r>
                        <a:rPr lang="fr-FR" sz="900" dirty="0"/>
                        <a:t>Description de la dépense</a:t>
                      </a:r>
                    </a:p>
                  </a:txBody>
                  <a:tcPr/>
                </a:tc>
                <a:tc>
                  <a:txBody>
                    <a:bodyPr/>
                    <a:lstStyle/>
                    <a:p>
                      <a:r>
                        <a:rPr lang="fr-FR" sz="900"/>
                        <a:t>Engagée</a:t>
                      </a:r>
                    </a:p>
                  </a:txBody>
                  <a:tcPr/>
                </a:tc>
                <a:tc>
                  <a:txBody>
                    <a:bodyPr/>
                    <a:lstStyle/>
                    <a:p>
                      <a:r>
                        <a:rPr lang="fr-FR" sz="900" dirty="0"/>
                        <a:t>Quantité</a:t>
                      </a:r>
                    </a:p>
                  </a:txBody>
                  <a:tcPr/>
                </a:tc>
                <a:tc>
                  <a:txBody>
                    <a:bodyPr/>
                    <a:lstStyle/>
                    <a:p>
                      <a:r>
                        <a:rPr lang="fr-FR" sz="900" dirty="0"/>
                        <a:t>Unité</a:t>
                      </a:r>
                    </a:p>
                  </a:txBody>
                  <a:tcPr/>
                </a:tc>
                <a:tc>
                  <a:txBody>
                    <a:bodyPr/>
                    <a:lstStyle/>
                    <a:p>
                      <a:r>
                        <a:rPr lang="fr-FR" sz="900" dirty="0"/>
                        <a:t>Prix unitaire</a:t>
                      </a:r>
                    </a:p>
                  </a:txBody>
                  <a:tcPr/>
                </a:tc>
                <a:tc>
                  <a:txBody>
                    <a:bodyPr/>
                    <a:lstStyle/>
                    <a:p>
                      <a:r>
                        <a:rPr lang="fr-FR" sz="900"/>
                        <a:t>Prix total</a:t>
                      </a:r>
                    </a:p>
                  </a:txBody>
                  <a:tcPr/>
                </a:tc>
                <a:extLst>
                  <a:ext uri="{0D108BD9-81ED-4DB2-BD59-A6C34878D82A}">
                    <a16:rowId xmlns:a16="http://schemas.microsoft.com/office/drawing/2014/main" val="340325420"/>
                  </a:ext>
                </a:extLst>
              </a:tr>
              <a:tr h="0">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extLst>
                  <a:ext uri="{0D108BD9-81ED-4DB2-BD59-A6C34878D82A}">
                    <a16:rowId xmlns:a16="http://schemas.microsoft.com/office/drawing/2014/main" val="4216167280"/>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2939259367"/>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1992817355"/>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2347803668"/>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1488602583"/>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3377320567"/>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838517400"/>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4163402922"/>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3728214414"/>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4113620089"/>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4151724330"/>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560437964"/>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3077537348"/>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2132213114"/>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451144658"/>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3467880596"/>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2346356718"/>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630682393"/>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1769446938"/>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2281138316"/>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915317812"/>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10196578"/>
                  </a:ext>
                </a:extLst>
              </a:tr>
            </a:tbl>
          </a:graphicData>
        </a:graphic>
      </p:graphicFrame>
    </p:spTree>
    <p:custDataLst>
      <p:tags r:id="rId1"/>
    </p:custDataLst>
    <p:extLst>
      <p:ext uri="{BB962C8B-B14F-4D97-AF65-F5344CB8AC3E}">
        <p14:creationId xmlns:p14="http://schemas.microsoft.com/office/powerpoint/2010/main" val="3075849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7" y="97978"/>
            <a:ext cx="11318303" cy="810031"/>
          </a:xfrm>
        </p:spPr>
        <p:txBody>
          <a:bodyPr/>
          <a:lstStyle/>
          <a:p>
            <a:pPr>
              <a:lnSpc>
                <a:spcPct val="100000"/>
              </a:lnSpc>
            </a:pPr>
            <a:r>
              <a:rPr lang="fr-FR" sz="2000" dirty="0"/>
              <a:t>Présentation du territoire et état des lieux</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4</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6" name="Rectangle 5">
            <a:extLst>
              <a:ext uri="{FF2B5EF4-FFF2-40B4-BE49-F238E27FC236}">
                <a16:creationId xmlns:a16="http://schemas.microsoft.com/office/drawing/2014/main" id="{E4BE897B-26BA-9419-E4FB-4E7EED2CE3D5}"/>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2" name="Rectangle 1">
            <a:extLst>
              <a:ext uri="{FF2B5EF4-FFF2-40B4-BE49-F238E27FC236}">
                <a16:creationId xmlns:a16="http://schemas.microsoft.com/office/drawing/2014/main" id="{E8085612-ABD8-AEE3-282B-C4CE03EBD21E}"/>
              </a:ext>
            </a:extLst>
          </p:cNvPr>
          <p:cNvSpPr/>
          <p:nvPr/>
        </p:nvSpPr>
        <p:spPr>
          <a:xfrm>
            <a:off x="587829" y="1502229"/>
            <a:ext cx="9982200" cy="43869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dirty="0">
                <a:solidFill>
                  <a:schemeClr val="tx1"/>
                </a:solidFill>
              </a:rPr>
              <a:t>Les diapositives suivantes permettent au candidat de présenter le territoire sur lequel le projet se déploie, et un état des lieux du développement du réemploi sur ce territoire.</a:t>
            </a:r>
          </a:p>
          <a:p>
            <a:endParaRPr lang="fr-FR" sz="1200" dirty="0">
              <a:solidFill>
                <a:schemeClr val="tx1"/>
              </a:solidFill>
            </a:endParaRPr>
          </a:p>
          <a:p>
            <a:r>
              <a:rPr lang="fr-FR" sz="1200" u="sng" dirty="0">
                <a:solidFill>
                  <a:schemeClr val="tx1"/>
                </a:solidFill>
              </a:rPr>
              <a:t>Présentation du territoire</a:t>
            </a:r>
          </a:p>
          <a:p>
            <a:pPr marL="171450" indent="-171450">
              <a:buFont typeface="Arial" panose="020B0604020202020204" pitchFamily="34" charset="0"/>
              <a:buChar char="•"/>
            </a:pPr>
            <a:r>
              <a:rPr lang="fr-FR" sz="1200" dirty="0">
                <a:solidFill>
                  <a:schemeClr val="tx1"/>
                </a:solidFill>
              </a:rPr>
              <a:t>Quelles sont les collectivités concernées ? Une carte pourra être ajoutée sur la diapositive.</a:t>
            </a:r>
          </a:p>
          <a:p>
            <a:pPr marL="171450" indent="-171450">
              <a:buFont typeface="Arial" panose="020B0604020202020204" pitchFamily="34" charset="0"/>
              <a:buChar char="•"/>
            </a:pPr>
            <a:r>
              <a:rPr lang="fr-FR" sz="1200" i="1" dirty="0">
                <a:solidFill>
                  <a:schemeClr val="tx1"/>
                </a:solidFill>
              </a:rPr>
              <a:t>Si projet de portage à domicile </a:t>
            </a:r>
            <a:r>
              <a:rPr lang="fr-FR" sz="1200" dirty="0">
                <a:solidFill>
                  <a:schemeClr val="tx1"/>
                </a:solidFill>
              </a:rPr>
              <a:t>: Pouvez-vous décrire l’organisation de la préparation et de la livraison des repas (nombre de tournées, nombre de jours de livraison, nombre de repas livrés par semaine, intervention éventuelle de sous-traitance, etc.) ?</a:t>
            </a:r>
          </a:p>
          <a:p>
            <a:pPr marL="171450" indent="-171450">
              <a:buFont typeface="Arial" panose="020B0604020202020204" pitchFamily="34" charset="0"/>
              <a:buChar char="•"/>
            </a:pPr>
            <a:r>
              <a:rPr lang="fr-FR" sz="1200" i="1" dirty="0">
                <a:solidFill>
                  <a:schemeClr val="tx1"/>
                </a:solidFill>
              </a:rPr>
              <a:t>Si projet évènementiel </a:t>
            </a:r>
            <a:r>
              <a:rPr lang="fr-FR" sz="1200" dirty="0">
                <a:solidFill>
                  <a:schemeClr val="tx1"/>
                </a:solidFill>
              </a:rPr>
              <a:t>: Quels sont les principaux évènements visés ? Quelles sont les dates prévisionnelles de ces évènements ?</a:t>
            </a:r>
          </a:p>
          <a:p>
            <a:pPr marL="171450" indent="-171450">
              <a:buFont typeface="Arial" panose="020B0604020202020204" pitchFamily="34" charset="0"/>
              <a:buChar char="•"/>
            </a:pPr>
            <a:r>
              <a:rPr lang="fr-FR" sz="1200" i="1" dirty="0">
                <a:solidFill>
                  <a:schemeClr val="tx1"/>
                </a:solidFill>
              </a:rPr>
              <a:t>Si projet sur la vente à emporter </a:t>
            </a:r>
            <a:r>
              <a:rPr lang="fr-FR" sz="1200" dirty="0">
                <a:solidFill>
                  <a:schemeClr val="tx1"/>
                </a:solidFill>
              </a:rPr>
              <a:t>: Le projet se déploiera-t-il dans une zone touristique ? Combien de professionnels de la restauration se trouvent sur le périmètre du projet ? Comment se répartissent ces professionnels de la restauration entre restauration traditionnelle, rapide, commerces alimentaires, etc. ?</a:t>
            </a:r>
          </a:p>
          <a:p>
            <a:pPr marL="171450" indent="-171450">
              <a:buFont typeface="Arial" panose="020B0604020202020204" pitchFamily="34" charset="0"/>
              <a:buChar char="•"/>
            </a:pPr>
            <a:r>
              <a:rPr lang="fr-FR" sz="1200" dirty="0">
                <a:solidFill>
                  <a:schemeClr val="tx1"/>
                </a:solidFill>
              </a:rPr>
              <a:t>Le projet se déploiera-t-il dans une zone à forte saisonnalité ?</a:t>
            </a:r>
          </a:p>
          <a:p>
            <a:endParaRPr lang="fr-FR" sz="1200" dirty="0">
              <a:solidFill>
                <a:schemeClr val="tx1"/>
              </a:solidFill>
            </a:endParaRPr>
          </a:p>
          <a:p>
            <a:r>
              <a:rPr lang="fr-FR" sz="1200" u="sng" dirty="0">
                <a:solidFill>
                  <a:schemeClr val="tx1"/>
                </a:solidFill>
              </a:rPr>
              <a:t>Etat des lieux du réemploi sur le territoire</a:t>
            </a:r>
          </a:p>
          <a:p>
            <a:pPr marL="171450" indent="-171450">
              <a:buFont typeface="Arial" panose="020B0604020202020204" pitchFamily="34" charset="0"/>
              <a:buChar char="•"/>
            </a:pPr>
            <a:r>
              <a:rPr lang="fr-FR" sz="1200" dirty="0">
                <a:solidFill>
                  <a:schemeClr val="tx1"/>
                </a:solidFill>
              </a:rPr>
              <a:t>Quels sont les emballages à usage unique que le projet ambitionne de remplacer par des solutions réemployables ?</a:t>
            </a:r>
          </a:p>
          <a:p>
            <a:pPr marL="171450" indent="-171450">
              <a:buFont typeface="Arial" panose="020B0604020202020204" pitchFamily="34" charset="0"/>
              <a:buChar char="•"/>
            </a:pPr>
            <a:r>
              <a:rPr lang="fr-FR" sz="1200" dirty="0">
                <a:solidFill>
                  <a:schemeClr val="tx1"/>
                </a:solidFill>
              </a:rPr>
              <a:t>De précédentes actions (études, expérimentations, </a:t>
            </a:r>
            <a:r>
              <a:rPr lang="fr-FR" sz="1200" dirty="0" err="1">
                <a:solidFill>
                  <a:schemeClr val="tx1"/>
                </a:solidFill>
              </a:rPr>
              <a:t>etc</a:t>
            </a:r>
            <a:r>
              <a:rPr lang="fr-FR" sz="1200" dirty="0">
                <a:solidFill>
                  <a:schemeClr val="tx1"/>
                </a:solidFill>
              </a:rPr>
              <a:t>) sur la thématique du réemploi ont-elles été engagées sur le territoire (pas nécessairement en lien avec le projet présenté) ? Pouvez-vous nous les décrire (périmètre, partenaires, choix techniques, enseignements, impacts) ? </a:t>
            </a:r>
          </a:p>
          <a:p>
            <a:pPr marL="171450" indent="-171450">
              <a:buFont typeface="Arial" panose="020B0604020202020204" pitchFamily="34" charset="0"/>
              <a:buChar char="•"/>
            </a:pPr>
            <a:r>
              <a:rPr lang="fr-FR" sz="1200" dirty="0">
                <a:solidFill>
                  <a:schemeClr val="tx1"/>
                </a:solidFill>
              </a:rPr>
              <a:t>La restauration collective utilise-t-elle déjà des bacs </a:t>
            </a:r>
            <a:r>
              <a:rPr lang="fr-FR" sz="1200" dirty="0" err="1">
                <a:solidFill>
                  <a:schemeClr val="tx1"/>
                </a:solidFill>
              </a:rPr>
              <a:t>gastronormes</a:t>
            </a:r>
            <a:r>
              <a:rPr lang="fr-FR" sz="1200" dirty="0">
                <a:solidFill>
                  <a:schemeClr val="tx1"/>
                </a:solidFill>
              </a:rPr>
              <a:t> réemployables ?</a:t>
            </a:r>
          </a:p>
          <a:p>
            <a:endParaRPr lang="fr-FR" sz="1200" dirty="0">
              <a:solidFill>
                <a:schemeClr val="tx1"/>
              </a:solidFill>
            </a:endParaRPr>
          </a:p>
          <a:p>
            <a:r>
              <a:rPr lang="fr-FR" sz="1200" u="sng" dirty="0">
                <a:solidFill>
                  <a:schemeClr val="tx1"/>
                </a:solidFill>
              </a:rPr>
              <a:t>Actions de communication déjà menées sur le territoire</a:t>
            </a:r>
          </a:p>
          <a:p>
            <a:pPr marL="285750" indent="-285750">
              <a:buFont typeface="Arial" panose="020B0604020202020204" pitchFamily="34" charset="0"/>
              <a:buChar char="•"/>
            </a:pPr>
            <a:r>
              <a:rPr lang="fr-FR" sz="1200" dirty="0">
                <a:solidFill>
                  <a:schemeClr val="tx1"/>
                </a:solidFill>
              </a:rPr>
              <a:t>Des actions de communication ont-elles déjà eu lieu sur la thématique du réemploi ?</a:t>
            </a:r>
          </a:p>
          <a:p>
            <a:pPr marL="285750" indent="-285750">
              <a:buFont typeface="Arial" panose="020B0604020202020204" pitchFamily="34" charset="0"/>
              <a:buChar char="•"/>
            </a:pPr>
            <a:r>
              <a:rPr lang="fr-FR" sz="1200" dirty="0">
                <a:solidFill>
                  <a:schemeClr val="tx1"/>
                </a:solidFill>
              </a:rPr>
              <a:t>Pouvez-vous joindre des visuels de ces actions ?</a:t>
            </a:r>
          </a:p>
          <a:p>
            <a:pPr marL="285750" indent="-285750">
              <a:buFont typeface="Arial" panose="020B0604020202020204" pitchFamily="34" charset="0"/>
              <a:buChar char="•"/>
            </a:pPr>
            <a:r>
              <a:rPr lang="fr-FR" sz="1200" dirty="0">
                <a:solidFill>
                  <a:schemeClr val="tx1"/>
                </a:solidFill>
              </a:rPr>
              <a:t>Quels ont été les retours sur ces actions de communication ?</a:t>
            </a:r>
          </a:p>
        </p:txBody>
      </p:sp>
      <p:sp>
        <p:nvSpPr>
          <p:cNvPr id="7" name="Rectangle : coins arrondis 6">
            <a:extLst>
              <a:ext uri="{FF2B5EF4-FFF2-40B4-BE49-F238E27FC236}">
                <a16:creationId xmlns:a16="http://schemas.microsoft.com/office/drawing/2014/main" id="{95148D40-992D-EAAC-40C2-DD6BD114E0FC}"/>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
        <p:nvSpPr>
          <p:cNvPr id="3" name="Rectangle 2">
            <a:extLst>
              <a:ext uri="{FF2B5EF4-FFF2-40B4-BE49-F238E27FC236}">
                <a16:creationId xmlns:a16="http://schemas.microsoft.com/office/drawing/2014/main" id="{F6735761-640F-CB8C-9C57-0FCDDCE5156B}"/>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2">
                    <a:lumMod val="60000"/>
                    <a:lumOff val="40000"/>
                  </a:schemeClr>
                </a:solidFill>
                <a:hlinkClick r:id="rId4" action="ppaction://hlinksldjump">
                  <a:extLst>
                    <a:ext uri="{A12FA001-AC4F-418D-AE19-62706E023703}">
                      <ahyp:hlinkClr xmlns:ahyp="http://schemas.microsoft.com/office/drawing/2018/hyperlinkcolor" val="tx"/>
                    </a:ext>
                  </a:extLst>
                </a:hlinkClick>
              </a:rPr>
              <a:t>Voir exemple</a:t>
            </a:r>
            <a:endParaRPr lang="fr-FR" dirty="0">
              <a:solidFill>
                <a:schemeClr val="bg2">
                  <a:lumMod val="60000"/>
                  <a:lumOff val="40000"/>
                </a:schemeClr>
              </a:solidFill>
            </a:endParaRPr>
          </a:p>
        </p:txBody>
      </p:sp>
    </p:spTree>
    <p:custDataLst>
      <p:tags r:id="rId1"/>
    </p:custDataLst>
    <p:extLst>
      <p:ext uri="{BB962C8B-B14F-4D97-AF65-F5344CB8AC3E}">
        <p14:creationId xmlns:p14="http://schemas.microsoft.com/office/powerpoint/2010/main" val="7658813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8211A8-1EFB-04A1-9F52-D331BA3138DA}"/>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2694E67-0122-EB6F-97AE-EE05DBE94E1E}"/>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A remplir : Budget du projet</a:t>
            </a:r>
            <a:r>
              <a:rPr lang="fr-FR" sz="2000" dirty="0"/>
              <a:t> (2/3)</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1F5F8700-794F-51B9-44AF-D62500D4DA88}"/>
              </a:ext>
            </a:extLst>
          </p:cNvPr>
          <p:cNvSpPr>
            <a:spLocks noGrp="1"/>
          </p:cNvSpPr>
          <p:nvPr>
            <p:ph type="sldNum" sz="quarter" idx="11"/>
          </p:nvPr>
        </p:nvSpPr>
        <p:spPr/>
        <p:txBody>
          <a:bodyPr/>
          <a:lstStyle/>
          <a:p>
            <a:fld id="{DEBE2006-DBBB-B14E-BCD7-5B3626703F01}" type="slidenum">
              <a:rPr lang="fr-FR" smtClean="0"/>
              <a:pPr/>
              <a:t>40</a:t>
            </a:fld>
            <a:endParaRPr lang="fr-FR"/>
          </a:p>
        </p:txBody>
      </p:sp>
      <p:sp>
        <p:nvSpPr>
          <p:cNvPr id="12" name="Espace réservé du pied de page 11">
            <a:extLst>
              <a:ext uri="{FF2B5EF4-FFF2-40B4-BE49-F238E27FC236}">
                <a16:creationId xmlns:a16="http://schemas.microsoft.com/office/drawing/2014/main" id="{FFE72B26-D03B-1F2A-7395-C08C2D47BA20}"/>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5" name="Rectangle : coins arrondis 4">
            <a:extLst>
              <a:ext uri="{FF2B5EF4-FFF2-40B4-BE49-F238E27FC236}">
                <a16:creationId xmlns:a16="http://schemas.microsoft.com/office/drawing/2014/main" id="{82CC0520-E19C-ECDC-F36A-EDF7B5A34CB3}"/>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graphicFrame>
        <p:nvGraphicFramePr>
          <p:cNvPr id="14" name="Tableau 13">
            <a:extLst>
              <a:ext uri="{FF2B5EF4-FFF2-40B4-BE49-F238E27FC236}">
                <a16:creationId xmlns:a16="http://schemas.microsoft.com/office/drawing/2014/main" id="{E6112B5E-D733-906F-92A9-FF6EA4C4E057}"/>
              </a:ext>
            </a:extLst>
          </p:cNvPr>
          <p:cNvGraphicFramePr>
            <a:graphicFrameLocks noGrp="1"/>
          </p:cNvGraphicFramePr>
          <p:nvPr>
            <p:extLst>
              <p:ext uri="{D42A27DB-BD31-4B8C-83A1-F6EECF244321}">
                <p14:modId xmlns:p14="http://schemas.microsoft.com/office/powerpoint/2010/main" val="1523915507"/>
              </p:ext>
            </p:extLst>
          </p:nvPr>
        </p:nvGraphicFramePr>
        <p:xfrm>
          <a:off x="422848" y="858248"/>
          <a:ext cx="11318302" cy="5532120"/>
        </p:xfrm>
        <a:graphic>
          <a:graphicData uri="http://schemas.openxmlformats.org/drawingml/2006/table">
            <a:tbl>
              <a:tblPr firstRow="1" bandRow="1">
                <a:tableStyleId>{21E4AEA4-8DFA-4A89-87EB-49C32662AFE0}</a:tableStyleId>
              </a:tblPr>
              <a:tblGrid>
                <a:gridCol w="2611764">
                  <a:extLst>
                    <a:ext uri="{9D8B030D-6E8A-4147-A177-3AD203B41FA5}">
                      <a16:colId xmlns:a16="http://schemas.microsoft.com/office/drawing/2014/main" val="3693026181"/>
                    </a:ext>
                  </a:extLst>
                </a:gridCol>
                <a:gridCol w="4278632">
                  <a:extLst>
                    <a:ext uri="{9D8B030D-6E8A-4147-A177-3AD203B41FA5}">
                      <a16:colId xmlns:a16="http://schemas.microsoft.com/office/drawing/2014/main" val="2296055476"/>
                    </a:ext>
                  </a:extLst>
                </a:gridCol>
                <a:gridCol w="726753">
                  <a:extLst>
                    <a:ext uri="{9D8B030D-6E8A-4147-A177-3AD203B41FA5}">
                      <a16:colId xmlns:a16="http://schemas.microsoft.com/office/drawing/2014/main" val="3340266387"/>
                    </a:ext>
                  </a:extLst>
                </a:gridCol>
                <a:gridCol w="675573">
                  <a:extLst>
                    <a:ext uri="{9D8B030D-6E8A-4147-A177-3AD203B41FA5}">
                      <a16:colId xmlns:a16="http://schemas.microsoft.com/office/drawing/2014/main" val="3835796816"/>
                    </a:ext>
                  </a:extLst>
                </a:gridCol>
                <a:gridCol w="1212201">
                  <a:extLst>
                    <a:ext uri="{9D8B030D-6E8A-4147-A177-3AD203B41FA5}">
                      <a16:colId xmlns:a16="http://schemas.microsoft.com/office/drawing/2014/main" val="2878040946"/>
                    </a:ext>
                  </a:extLst>
                </a:gridCol>
                <a:gridCol w="968829">
                  <a:extLst>
                    <a:ext uri="{9D8B030D-6E8A-4147-A177-3AD203B41FA5}">
                      <a16:colId xmlns:a16="http://schemas.microsoft.com/office/drawing/2014/main" val="3886481046"/>
                    </a:ext>
                  </a:extLst>
                </a:gridCol>
                <a:gridCol w="844550">
                  <a:extLst>
                    <a:ext uri="{9D8B030D-6E8A-4147-A177-3AD203B41FA5}">
                      <a16:colId xmlns:a16="http://schemas.microsoft.com/office/drawing/2014/main" val="3996967288"/>
                    </a:ext>
                  </a:extLst>
                </a:gridCol>
              </a:tblGrid>
              <a:tr h="0">
                <a:tc>
                  <a:txBody>
                    <a:bodyPr/>
                    <a:lstStyle/>
                    <a:p>
                      <a:r>
                        <a:rPr lang="fr-FR" sz="900" dirty="0"/>
                        <a:t>Catégorie </a:t>
                      </a:r>
                      <a:r>
                        <a:rPr lang="fr-FR" sz="900" b="0" dirty="0"/>
                        <a:t>(Etudes externes / Pilotage et frais  interne / Equipements / Prestation de service pour le réemploi / Actions de sensibilisation)</a:t>
                      </a:r>
                    </a:p>
                  </a:txBody>
                  <a:tcPr/>
                </a:tc>
                <a:tc>
                  <a:txBody>
                    <a:bodyPr/>
                    <a:lstStyle/>
                    <a:p>
                      <a:r>
                        <a:rPr lang="fr-FR" sz="900" dirty="0"/>
                        <a:t>Description de la dépense</a:t>
                      </a:r>
                    </a:p>
                  </a:txBody>
                  <a:tcPr/>
                </a:tc>
                <a:tc>
                  <a:txBody>
                    <a:bodyPr/>
                    <a:lstStyle/>
                    <a:p>
                      <a:r>
                        <a:rPr lang="fr-FR" sz="900"/>
                        <a:t>Engagée</a:t>
                      </a:r>
                    </a:p>
                  </a:txBody>
                  <a:tcPr/>
                </a:tc>
                <a:tc>
                  <a:txBody>
                    <a:bodyPr/>
                    <a:lstStyle/>
                    <a:p>
                      <a:r>
                        <a:rPr lang="fr-FR" sz="900" dirty="0"/>
                        <a:t>Quantité</a:t>
                      </a:r>
                    </a:p>
                  </a:txBody>
                  <a:tcPr/>
                </a:tc>
                <a:tc>
                  <a:txBody>
                    <a:bodyPr/>
                    <a:lstStyle/>
                    <a:p>
                      <a:r>
                        <a:rPr lang="fr-FR" sz="900" dirty="0"/>
                        <a:t>Unité</a:t>
                      </a:r>
                    </a:p>
                  </a:txBody>
                  <a:tcPr/>
                </a:tc>
                <a:tc>
                  <a:txBody>
                    <a:bodyPr/>
                    <a:lstStyle/>
                    <a:p>
                      <a:r>
                        <a:rPr lang="fr-FR" sz="900" dirty="0"/>
                        <a:t>Prix unitaire</a:t>
                      </a:r>
                    </a:p>
                  </a:txBody>
                  <a:tcPr/>
                </a:tc>
                <a:tc>
                  <a:txBody>
                    <a:bodyPr/>
                    <a:lstStyle/>
                    <a:p>
                      <a:r>
                        <a:rPr lang="fr-FR" sz="900"/>
                        <a:t>Prix total</a:t>
                      </a:r>
                    </a:p>
                  </a:txBody>
                  <a:tcPr/>
                </a:tc>
                <a:extLst>
                  <a:ext uri="{0D108BD9-81ED-4DB2-BD59-A6C34878D82A}">
                    <a16:rowId xmlns:a16="http://schemas.microsoft.com/office/drawing/2014/main" val="340325420"/>
                  </a:ext>
                </a:extLst>
              </a:tr>
              <a:tr h="0">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extLst>
                  <a:ext uri="{0D108BD9-81ED-4DB2-BD59-A6C34878D82A}">
                    <a16:rowId xmlns:a16="http://schemas.microsoft.com/office/drawing/2014/main" val="4216167280"/>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2939259367"/>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1992817355"/>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2347803668"/>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1488602583"/>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3377320567"/>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838517400"/>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4163402922"/>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3728214414"/>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4113620089"/>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4151724330"/>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560437964"/>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3077537348"/>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2132213114"/>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451144658"/>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3467880596"/>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2346356718"/>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630682393"/>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1769446938"/>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2281138316"/>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915317812"/>
                  </a:ext>
                </a:extLst>
              </a:tr>
              <a:tr h="0">
                <a:tc>
                  <a:txBody>
                    <a:bodyPr/>
                    <a:lstStyle/>
                    <a:p>
                      <a:endParaRPr lang="fr-FR" sz="900" dirty="0"/>
                    </a:p>
                  </a:txBody>
                  <a:tcPr/>
                </a:tc>
                <a:tc>
                  <a:txBody>
                    <a:bodyPr/>
                    <a:lstStyle/>
                    <a:p>
                      <a:endParaRPr lang="fr-FR" sz="900" dirty="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a:p>
                  </a:txBody>
                  <a:tcPr/>
                </a:tc>
                <a:tc>
                  <a:txBody>
                    <a:bodyPr/>
                    <a:lstStyle/>
                    <a:p>
                      <a:endParaRPr lang="fr-FR" sz="900" dirty="0"/>
                    </a:p>
                  </a:txBody>
                  <a:tcPr/>
                </a:tc>
                <a:extLst>
                  <a:ext uri="{0D108BD9-81ED-4DB2-BD59-A6C34878D82A}">
                    <a16:rowId xmlns:a16="http://schemas.microsoft.com/office/drawing/2014/main" val="10196578"/>
                  </a:ext>
                </a:extLst>
              </a:tr>
            </a:tbl>
          </a:graphicData>
        </a:graphic>
      </p:graphicFrame>
      <p:sp>
        <p:nvSpPr>
          <p:cNvPr id="2" name="Rectangle 1">
            <a:extLst>
              <a:ext uri="{FF2B5EF4-FFF2-40B4-BE49-F238E27FC236}">
                <a16:creationId xmlns:a16="http://schemas.microsoft.com/office/drawing/2014/main" id="{C12F10FF-BE6E-5AF9-84FB-2732EBEFC313}"/>
              </a:ext>
            </a:extLst>
          </p:cNvPr>
          <p:cNvSpPr/>
          <p:nvPr/>
        </p:nvSpPr>
        <p:spPr>
          <a:xfrm>
            <a:off x="4778828" y="175493"/>
            <a:ext cx="5736772" cy="3275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2"/>
                </a:solidFill>
              </a:rPr>
              <a:t>Cette diapositive peut être supprimée si la page précédente suffit.</a:t>
            </a:r>
          </a:p>
        </p:txBody>
      </p:sp>
    </p:spTree>
    <p:custDataLst>
      <p:tags r:id="rId1"/>
    </p:custDataLst>
    <p:extLst>
      <p:ext uri="{BB962C8B-B14F-4D97-AF65-F5344CB8AC3E}">
        <p14:creationId xmlns:p14="http://schemas.microsoft.com/office/powerpoint/2010/main" val="33384645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75971F-6620-A997-7BF3-49FC3FD00ED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012090C0-11D8-1DF8-58F0-5205BC1AB723}"/>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A remplir : Budget du projet</a:t>
            </a:r>
            <a:r>
              <a:rPr lang="fr-FR" sz="2000" dirty="0"/>
              <a:t> (3/3)</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63C39E7B-0814-85FE-6F14-CB1F2FDFA475}"/>
              </a:ext>
            </a:extLst>
          </p:cNvPr>
          <p:cNvSpPr>
            <a:spLocks noGrp="1"/>
          </p:cNvSpPr>
          <p:nvPr>
            <p:ph type="sldNum" sz="quarter" idx="11"/>
          </p:nvPr>
        </p:nvSpPr>
        <p:spPr/>
        <p:txBody>
          <a:bodyPr/>
          <a:lstStyle/>
          <a:p>
            <a:fld id="{DEBE2006-DBBB-B14E-BCD7-5B3626703F01}" type="slidenum">
              <a:rPr lang="fr-FR" smtClean="0"/>
              <a:pPr/>
              <a:t>41</a:t>
            </a:fld>
            <a:endParaRPr lang="fr-FR"/>
          </a:p>
        </p:txBody>
      </p:sp>
      <p:sp>
        <p:nvSpPr>
          <p:cNvPr id="12" name="Espace réservé du pied de page 11">
            <a:extLst>
              <a:ext uri="{FF2B5EF4-FFF2-40B4-BE49-F238E27FC236}">
                <a16:creationId xmlns:a16="http://schemas.microsoft.com/office/drawing/2014/main" id="{4E1ADE57-4AAC-968F-845E-EC1CCABFDE0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5" name="Rectangle : coins arrondis 4">
            <a:extLst>
              <a:ext uri="{FF2B5EF4-FFF2-40B4-BE49-F238E27FC236}">
                <a16:creationId xmlns:a16="http://schemas.microsoft.com/office/drawing/2014/main" id="{EEAE2B3D-1EB6-0004-55A0-6D25654880B5}"/>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graphicFrame>
        <p:nvGraphicFramePr>
          <p:cNvPr id="14" name="Tableau 13">
            <a:extLst>
              <a:ext uri="{FF2B5EF4-FFF2-40B4-BE49-F238E27FC236}">
                <a16:creationId xmlns:a16="http://schemas.microsoft.com/office/drawing/2014/main" id="{986FAA85-07C5-5F0E-A040-ECF6BDDBF590}"/>
              </a:ext>
            </a:extLst>
          </p:cNvPr>
          <p:cNvGraphicFramePr>
            <a:graphicFrameLocks noGrp="1"/>
          </p:cNvGraphicFramePr>
          <p:nvPr>
            <p:extLst>
              <p:ext uri="{D42A27DB-BD31-4B8C-83A1-F6EECF244321}">
                <p14:modId xmlns:p14="http://schemas.microsoft.com/office/powerpoint/2010/main" val="3568056172"/>
              </p:ext>
            </p:extLst>
          </p:nvPr>
        </p:nvGraphicFramePr>
        <p:xfrm>
          <a:off x="3565319" y="1417914"/>
          <a:ext cx="4562810" cy="1813560"/>
        </p:xfrm>
        <a:graphic>
          <a:graphicData uri="http://schemas.openxmlformats.org/drawingml/2006/table">
            <a:tbl>
              <a:tblPr firstRow="1" bandRow="1">
                <a:tableStyleId>{21E4AEA4-8DFA-4A89-87EB-49C32662AFE0}</a:tableStyleId>
              </a:tblPr>
              <a:tblGrid>
                <a:gridCol w="2962609">
                  <a:extLst>
                    <a:ext uri="{9D8B030D-6E8A-4147-A177-3AD203B41FA5}">
                      <a16:colId xmlns:a16="http://schemas.microsoft.com/office/drawing/2014/main" val="3693026181"/>
                    </a:ext>
                  </a:extLst>
                </a:gridCol>
                <a:gridCol w="1600201">
                  <a:extLst>
                    <a:ext uri="{9D8B030D-6E8A-4147-A177-3AD203B41FA5}">
                      <a16:colId xmlns:a16="http://schemas.microsoft.com/office/drawing/2014/main" val="3996967288"/>
                    </a:ext>
                  </a:extLst>
                </a:gridCol>
              </a:tblGrid>
              <a:tr h="0">
                <a:tc>
                  <a:txBody>
                    <a:bodyPr/>
                    <a:lstStyle/>
                    <a:p>
                      <a:r>
                        <a:rPr lang="fr-FR" sz="1100" dirty="0"/>
                        <a:t>Catégorie</a:t>
                      </a:r>
                      <a:endParaRPr lang="fr-FR" sz="1100" b="0" dirty="0"/>
                    </a:p>
                  </a:txBody>
                  <a:tcPr/>
                </a:tc>
                <a:tc>
                  <a:txBody>
                    <a:bodyPr/>
                    <a:lstStyle/>
                    <a:p>
                      <a:r>
                        <a:rPr lang="fr-FR" sz="1100" dirty="0"/>
                        <a:t>Prix total</a:t>
                      </a:r>
                    </a:p>
                  </a:txBody>
                  <a:tcPr/>
                </a:tc>
                <a:extLst>
                  <a:ext uri="{0D108BD9-81ED-4DB2-BD59-A6C34878D82A}">
                    <a16:rowId xmlns:a16="http://schemas.microsoft.com/office/drawing/2014/main" val="340325420"/>
                  </a:ext>
                </a:extLst>
              </a:tr>
              <a:tr h="0">
                <a:tc>
                  <a:txBody>
                    <a:bodyPr/>
                    <a:lstStyle/>
                    <a:p>
                      <a:r>
                        <a:rPr lang="fr-FR" sz="1100" dirty="0"/>
                        <a:t>Etudes externes</a:t>
                      </a:r>
                    </a:p>
                  </a:txBody>
                  <a:tcPr/>
                </a:tc>
                <a:tc>
                  <a:txBody>
                    <a:bodyPr/>
                    <a:lstStyle/>
                    <a:p>
                      <a:endParaRPr lang="fr-FR" sz="1100"/>
                    </a:p>
                  </a:txBody>
                  <a:tcPr/>
                </a:tc>
                <a:extLst>
                  <a:ext uri="{0D108BD9-81ED-4DB2-BD59-A6C34878D82A}">
                    <a16:rowId xmlns:a16="http://schemas.microsoft.com/office/drawing/2014/main" val="4216167280"/>
                  </a:ext>
                </a:extLst>
              </a:tr>
              <a:tr h="0">
                <a:tc>
                  <a:txBody>
                    <a:bodyPr/>
                    <a:lstStyle/>
                    <a:p>
                      <a:r>
                        <a:rPr lang="fr-FR" sz="1100" dirty="0"/>
                        <a:t>Pilotage et frais internes</a:t>
                      </a:r>
                    </a:p>
                  </a:txBody>
                  <a:tcPr/>
                </a:tc>
                <a:tc>
                  <a:txBody>
                    <a:bodyPr/>
                    <a:lstStyle/>
                    <a:p>
                      <a:endParaRPr lang="fr-FR" sz="1100" dirty="0"/>
                    </a:p>
                  </a:txBody>
                  <a:tcPr/>
                </a:tc>
                <a:extLst>
                  <a:ext uri="{0D108BD9-81ED-4DB2-BD59-A6C34878D82A}">
                    <a16:rowId xmlns:a16="http://schemas.microsoft.com/office/drawing/2014/main" val="2939259367"/>
                  </a:ext>
                </a:extLst>
              </a:tr>
              <a:tr h="0">
                <a:tc>
                  <a:txBody>
                    <a:bodyPr/>
                    <a:lstStyle/>
                    <a:p>
                      <a:r>
                        <a:rPr lang="fr-FR" sz="1100" dirty="0"/>
                        <a:t>Equipements</a:t>
                      </a:r>
                    </a:p>
                  </a:txBody>
                  <a:tcPr/>
                </a:tc>
                <a:tc>
                  <a:txBody>
                    <a:bodyPr/>
                    <a:lstStyle/>
                    <a:p>
                      <a:endParaRPr lang="fr-FR" sz="1100" dirty="0"/>
                    </a:p>
                  </a:txBody>
                  <a:tcPr/>
                </a:tc>
                <a:extLst>
                  <a:ext uri="{0D108BD9-81ED-4DB2-BD59-A6C34878D82A}">
                    <a16:rowId xmlns:a16="http://schemas.microsoft.com/office/drawing/2014/main" val="1992817355"/>
                  </a:ext>
                </a:extLst>
              </a:tr>
              <a:tr h="0">
                <a:tc>
                  <a:txBody>
                    <a:bodyPr/>
                    <a:lstStyle/>
                    <a:p>
                      <a:r>
                        <a:rPr lang="fr-FR" sz="1100" dirty="0"/>
                        <a:t>Prestations de service pour le réemploi</a:t>
                      </a:r>
                    </a:p>
                  </a:txBody>
                  <a:tcPr/>
                </a:tc>
                <a:tc>
                  <a:txBody>
                    <a:bodyPr/>
                    <a:lstStyle/>
                    <a:p>
                      <a:endParaRPr lang="fr-FR" sz="1100" dirty="0"/>
                    </a:p>
                  </a:txBody>
                  <a:tcPr/>
                </a:tc>
                <a:extLst>
                  <a:ext uri="{0D108BD9-81ED-4DB2-BD59-A6C34878D82A}">
                    <a16:rowId xmlns:a16="http://schemas.microsoft.com/office/drawing/2014/main" val="2347803668"/>
                  </a:ext>
                </a:extLst>
              </a:tr>
              <a:tr h="0">
                <a:tc>
                  <a:txBody>
                    <a:bodyPr/>
                    <a:lstStyle/>
                    <a:p>
                      <a:r>
                        <a:rPr lang="fr-FR" sz="1100" dirty="0"/>
                        <a:t>Actions de sensibilisation</a:t>
                      </a:r>
                    </a:p>
                  </a:txBody>
                  <a:tcPr/>
                </a:tc>
                <a:tc>
                  <a:txBody>
                    <a:bodyPr/>
                    <a:lstStyle/>
                    <a:p>
                      <a:endParaRPr lang="fr-FR" sz="1100" dirty="0"/>
                    </a:p>
                  </a:txBody>
                  <a:tcPr/>
                </a:tc>
                <a:extLst>
                  <a:ext uri="{0D108BD9-81ED-4DB2-BD59-A6C34878D82A}">
                    <a16:rowId xmlns:a16="http://schemas.microsoft.com/office/drawing/2014/main" val="1488602583"/>
                  </a:ext>
                </a:extLst>
              </a:tr>
              <a:tr h="0">
                <a:tc>
                  <a:txBody>
                    <a:bodyPr/>
                    <a:lstStyle/>
                    <a:p>
                      <a:r>
                        <a:rPr lang="fr-FR" sz="1100" dirty="0"/>
                        <a:t>TOTAL DES DEPENSES</a:t>
                      </a:r>
                    </a:p>
                  </a:txBody>
                  <a:tcPr>
                    <a:solidFill>
                      <a:schemeClr val="bg1">
                        <a:lumMod val="75000"/>
                      </a:schemeClr>
                    </a:solidFill>
                  </a:tcPr>
                </a:tc>
                <a:tc>
                  <a:txBody>
                    <a:bodyPr/>
                    <a:lstStyle/>
                    <a:p>
                      <a:endParaRPr lang="fr-FR" sz="1100" dirty="0"/>
                    </a:p>
                  </a:txBody>
                  <a:tcPr/>
                </a:tc>
                <a:extLst>
                  <a:ext uri="{0D108BD9-81ED-4DB2-BD59-A6C34878D82A}">
                    <a16:rowId xmlns:a16="http://schemas.microsoft.com/office/drawing/2014/main" val="977615109"/>
                  </a:ext>
                </a:extLst>
              </a:tr>
            </a:tbl>
          </a:graphicData>
        </a:graphic>
      </p:graphicFrame>
      <p:graphicFrame>
        <p:nvGraphicFramePr>
          <p:cNvPr id="3" name="Tableau 2">
            <a:extLst>
              <a:ext uri="{FF2B5EF4-FFF2-40B4-BE49-F238E27FC236}">
                <a16:creationId xmlns:a16="http://schemas.microsoft.com/office/drawing/2014/main" id="{E0C5FC1E-7E88-B440-453C-A24FDE14E6EC}"/>
              </a:ext>
            </a:extLst>
          </p:cNvPr>
          <p:cNvGraphicFramePr>
            <a:graphicFrameLocks noGrp="1"/>
          </p:cNvGraphicFramePr>
          <p:nvPr>
            <p:extLst>
              <p:ext uri="{D42A27DB-BD31-4B8C-83A1-F6EECF244321}">
                <p14:modId xmlns:p14="http://schemas.microsoft.com/office/powerpoint/2010/main" val="288310247"/>
              </p:ext>
            </p:extLst>
          </p:nvPr>
        </p:nvGraphicFramePr>
        <p:xfrm>
          <a:off x="688699" y="3855381"/>
          <a:ext cx="10839270" cy="1981200"/>
        </p:xfrm>
        <a:graphic>
          <a:graphicData uri="http://schemas.openxmlformats.org/drawingml/2006/table">
            <a:tbl>
              <a:tblPr firstRow="1" bandRow="1">
                <a:tableStyleId>{21E4AEA4-8DFA-4A89-87EB-49C32662AFE0}</a:tableStyleId>
              </a:tblPr>
              <a:tblGrid>
                <a:gridCol w="4819472">
                  <a:extLst>
                    <a:ext uri="{9D8B030D-6E8A-4147-A177-3AD203B41FA5}">
                      <a16:colId xmlns:a16="http://schemas.microsoft.com/office/drawing/2014/main" val="3693026181"/>
                    </a:ext>
                  </a:extLst>
                </a:gridCol>
                <a:gridCol w="2035629">
                  <a:extLst>
                    <a:ext uri="{9D8B030D-6E8A-4147-A177-3AD203B41FA5}">
                      <a16:colId xmlns:a16="http://schemas.microsoft.com/office/drawing/2014/main" val="3996967288"/>
                    </a:ext>
                  </a:extLst>
                </a:gridCol>
                <a:gridCol w="3984169">
                  <a:extLst>
                    <a:ext uri="{9D8B030D-6E8A-4147-A177-3AD203B41FA5}">
                      <a16:colId xmlns:a16="http://schemas.microsoft.com/office/drawing/2014/main" val="2908661620"/>
                    </a:ext>
                  </a:extLst>
                </a:gridCol>
              </a:tblGrid>
              <a:tr h="0">
                <a:tc>
                  <a:txBody>
                    <a:bodyPr/>
                    <a:lstStyle/>
                    <a:p>
                      <a:r>
                        <a:rPr lang="fr-FR" sz="1100" dirty="0"/>
                        <a:t>Nom du financeur tiers sur le périmètre du projet</a:t>
                      </a:r>
                      <a:endParaRPr lang="fr-FR" sz="1100" b="0" dirty="0"/>
                    </a:p>
                  </a:txBody>
                  <a:tcPr anchor="ctr"/>
                </a:tc>
                <a:tc>
                  <a:txBody>
                    <a:bodyPr/>
                    <a:lstStyle/>
                    <a:p>
                      <a:r>
                        <a:rPr lang="fr-FR" sz="1100" dirty="0"/>
                        <a:t>Montant prévu</a:t>
                      </a:r>
                    </a:p>
                  </a:txBody>
                  <a:tcPr anchor="ctr"/>
                </a:tc>
                <a:tc>
                  <a:txBody>
                    <a:bodyPr/>
                    <a:lstStyle/>
                    <a:p>
                      <a:r>
                        <a:rPr lang="fr-FR" sz="1100" dirty="0"/>
                        <a:t>Avancement (financement demandé / financement validé / financement versé)</a:t>
                      </a:r>
                    </a:p>
                  </a:txBody>
                  <a:tcPr anchor="ctr"/>
                </a:tc>
                <a:extLst>
                  <a:ext uri="{0D108BD9-81ED-4DB2-BD59-A6C34878D82A}">
                    <a16:rowId xmlns:a16="http://schemas.microsoft.com/office/drawing/2014/main" val="340325420"/>
                  </a:ext>
                </a:extLst>
              </a:tr>
              <a:tr h="0">
                <a:tc>
                  <a:txBody>
                    <a:bodyPr/>
                    <a:lstStyle/>
                    <a:p>
                      <a:endParaRPr lang="fr-FR" sz="1100" dirty="0"/>
                    </a:p>
                  </a:txBody>
                  <a:tcPr anchor="ctr"/>
                </a:tc>
                <a:tc>
                  <a:txBody>
                    <a:bodyPr/>
                    <a:lstStyle/>
                    <a:p>
                      <a:endParaRPr lang="fr-FR" sz="1100" dirty="0"/>
                    </a:p>
                  </a:txBody>
                  <a:tcPr anchor="ctr"/>
                </a:tc>
                <a:tc>
                  <a:txBody>
                    <a:bodyPr/>
                    <a:lstStyle/>
                    <a:p>
                      <a:endParaRPr lang="fr-FR" sz="1100"/>
                    </a:p>
                  </a:txBody>
                  <a:tcPr anchor="ctr"/>
                </a:tc>
                <a:extLst>
                  <a:ext uri="{0D108BD9-81ED-4DB2-BD59-A6C34878D82A}">
                    <a16:rowId xmlns:a16="http://schemas.microsoft.com/office/drawing/2014/main" val="4216167280"/>
                  </a:ext>
                </a:extLst>
              </a:tr>
              <a:tr h="0">
                <a:tc>
                  <a:txBody>
                    <a:bodyPr/>
                    <a:lstStyle/>
                    <a:p>
                      <a:endParaRPr lang="fr-FR" sz="1100" dirty="0"/>
                    </a:p>
                  </a:txBody>
                  <a:tcPr anchor="ctr"/>
                </a:tc>
                <a:tc>
                  <a:txBody>
                    <a:bodyPr/>
                    <a:lstStyle/>
                    <a:p>
                      <a:endParaRPr lang="fr-FR" sz="1100" dirty="0"/>
                    </a:p>
                  </a:txBody>
                  <a:tcPr anchor="ctr"/>
                </a:tc>
                <a:tc>
                  <a:txBody>
                    <a:bodyPr/>
                    <a:lstStyle/>
                    <a:p>
                      <a:endParaRPr lang="fr-FR" sz="1100" dirty="0"/>
                    </a:p>
                  </a:txBody>
                  <a:tcPr anchor="ctr"/>
                </a:tc>
                <a:extLst>
                  <a:ext uri="{0D108BD9-81ED-4DB2-BD59-A6C34878D82A}">
                    <a16:rowId xmlns:a16="http://schemas.microsoft.com/office/drawing/2014/main" val="2939259367"/>
                  </a:ext>
                </a:extLst>
              </a:tr>
              <a:tr h="0">
                <a:tc>
                  <a:txBody>
                    <a:bodyPr/>
                    <a:lstStyle/>
                    <a:p>
                      <a:endParaRPr lang="fr-FR" sz="1100" dirty="0"/>
                    </a:p>
                  </a:txBody>
                  <a:tcPr anchor="ctr"/>
                </a:tc>
                <a:tc>
                  <a:txBody>
                    <a:bodyPr/>
                    <a:lstStyle/>
                    <a:p>
                      <a:endParaRPr lang="fr-FR" sz="1100" dirty="0"/>
                    </a:p>
                  </a:txBody>
                  <a:tcPr anchor="ctr"/>
                </a:tc>
                <a:tc>
                  <a:txBody>
                    <a:bodyPr/>
                    <a:lstStyle/>
                    <a:p>
                      <a:endParaRPr lang="fr-FR" sz="1100" dirty="0"/>
                    </a:p>
                  </a:txBody>
                  <a:tcPr anchor="ctr"/>
                </a:tc>
                <a:extLst>
                  <a:ext uri="{0D108BD9-81ED-4DB2-BD59-A6C34878D82A}">
                    <a16:rowId xmlns:a16="http://schemas.microsoft.com/office/drawing/2014/main" val="1992817355"/>
                  </a:ext>
                </a:extLst>
              </a:tr>
              <a:tr h="0">
                <a:tc>
                  <a:txBody>
                    <a:bodyPr/>
                    <a:lstStyle/>
                    <a:p>
                      <a:endParaRPr lang="fr-FR" sz="1100" dirty="0"/>
                    </a:p>
                  </a:txBody>
                  <a:tcPr anchor="ctr"/>
                </a:tc>
                <a:tc>
                  <a:txBody>
                    <a:bodyPr/>
                    <a:lstStyle/>
                    <a:p>
                      <a:endParaRPr lang="fr-FR" sz="1100" dirty="0"/>
                    </a:p>
                  </a:txBody>
                  <a:tcPr anchor="ctr"/>
                </a:tc>
                <a:tc>
                  <a:txBody>
                    <a:bodyPr/>
                    <a:lstStyle/>
                    <a:p>
                      <a:endParaRPr lang="fr-FR" sz="1100" dirty="0"/>
                    </a:p>
                  </a:txBody>
                  <a:tcPr anchor="ctr"/>
                </a:tc>
                <a:extLst>
                  <a:ext uri="{0D108BD9-81ED-4DB2-BD59-A6C34878D82A}">
                    <a16:rowId xmlns:a16="http://schemas.microsoft.com/office/drawing/2014/main" val="2347803668"/>
                  </a:ext>
                </a:extLst>
              </a:tr>
              <a:tr h="0">
                <a:tc>
                  <a:txBody>
                    <a:bodyPr/>
                    <a:lstStyle/>
                    <a:p>
                      <a:endParaRPr lang="fr-FR" sz="1100" dirty="0"/>
                    </a:p>
                  </a:txBody>
                  <a:tcPr anchor="ctr"/>
                </a:tc>
                <a:tc>
                  <a:txBody>
                    <a:bodyPr/>
                    <a:lstStyle/>
                    <a:p>
                      <a:endParaRPr lang="fr-FR" sz="1100" dirty="0"/>
                    </a:p>
                  </a:txBody>
                  <a:tcPr anchor="ctr"/>
                </a:tc>
                <a:tc>
                  <a:txBody>
                    <a:bodyPr/>
                    <a:lstStyle/>
                    <a:p>
                      <a:endParaRPr lang="fr-FR" sz="1100" dirty="0"/>
                    </a:p>
                  </a:txBody>
                  <a:tcPr anchor="ctr"/>
                </a:tc>
                <a:extLst>
                  <a:ext uri="{0D108BD9-81ED-4DB2-BD59-A6C34878D82A}">
                    <a16:rowId xmlns:a16="http://schemas.microsoft.com/office/drawing/2014/main" val="1488602583"/>
                  </a:ext>
                </a:extLst>
              </a:tr>
              <a:tr h="0">
                <a:tc>
                  <a:txBody>
                    <a:bodyPr/>
                    <a:lstStyle/>
                    <a:p>
                      <a:r>
                        <a:rPr lang="fr-FR" sz="1100" dirty="0"/>
                        <a:t>TOTAL DES FINANCEMENTS TIERS SUR LE PERIMETRE DU PROJET</a:t>
                      </a:r>
                    </a:p>
                  </a:txBody>
                  <a:tcPr>
                    <a:solidFill>
                      <a:schemeClr val="bg1">
                        <a:lumMod val="75000"/>
                      </a:schemeClr>
                    </a:solidFill>
                  </a:tcPr>
                </a:tc>
                <a:tc>
                  <a:txBody>
                    <a:bodyPr/>
                    <a:lstStyle/>
                    <a:p>
                      <a:endParaRPr lang="fr-FR" sz="1100" dirty="0"/>
                    </a:p>
                  </a:txBody>
                  <a:tcPr/>
                </a:tc>
                <a:tc>
                  <a:txBody>
                    <a:bodyPr/>
                    <a:lstStyle/>
                    <a:p>
                      <a:endParaRPr lang="fr-FR" sz="1100" dirty="0"/>
                    </a:p>
                  </a:txBody>
                  <a:tcPr>
                    <a:solidFill>
                      <a:schemeClr val="bg1">
                        <a:lumMod val="75000"/>
                      </a:schemeClr>
                    </a:solidFill>
                  </a:tcPr>
                </a:tc>
                <a:extLst>
                  <a:ext uri="{0D108BD9-81ED-4DB2-BD59-A6C34878D82A}">
                    <a16:rowId xmlns:a16="http://schemas.microsoft.com/office/drawing/2014/main" val="977615109"/>
                  </a:ext>
                </a:extLst>
              </a:tr>
            </a:tbl>
          </a:graphicData>
        </a:graphic>
      </p:graphicFrame>
    </p:spTree>
    <p:custDataLst>
      <p:tags r:id="rId1"/>
    </p:custDataLst>
    <p:extLst>
      <p:ext uri="{BB962C8B-B14F-4D97-AF65-F5344CB8AC3E}">
        <p14:creationId xmlns:p14="http://schemas.microsoft.com/office/powerpoint/2010/main" val="13711010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1ED28D-1964-C17D-5483-E0A7259E97BF}"/>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48F1D712-A46A-1F6F-60FA-7DE596ADB9FF}"/>
              </a:ext>
            </a:extLst>
          </p:cNvPr>
          <p:cNvSpPr>
            <a:spLocks noGrp="1"/>
          </p:cNvSpPr>
          <p:nvPr>
            <p:ph type="title"/>
          </p:nvPr>
        </p:nvSpPr>
        <p:spPr>
          <a:xfrm>
            <a:off x="422847" y="97978"/>
            <a:ext cx="11318303" cy="810031"/>
          </a:xfrm>
        </p:spPr>
        <p:txBody>
          <a:bodyPr/>
          <a:lstStyle/>
          <a:p>
            <a:pPr>
              <a:lnSpc>
                <a:spcPct val="100000"/>
              </a:lnSpc>
            </a:pPr>
            <a:r>
              <a:rPr lang="fr-FR" sz="2000" dirty="0"/>
              <a:t>Exemple : Présentation du territoire et état des lieux (1/3)</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4CEE3AA2-E8F5-DDE2-8B07-14461939D468}"/>
              </a:ext>
            </a:extLst>
          </p:cNvPr>
          <p:cNvSpPr>
            <a:spLocks noGrp="1"/>
          </p:cNvSpPr>
          <p:nvPr>
            <p:ph type="sldNum" sz="quarter" idx="11"/>
          </p:nvPr>
        </p:nvSpPr>
        <p:spPr/>
        <p:txBody>
          <a:bodyPr/>
          <a:lstStyle/>
          <a:p>
            <a:fld id="{DEBE2006-DBBB-B14E-BCD7-5B3626703F01}" type="slidenum">
              <a:rPr lang="fr-FR" smtClean="0"/>
              <a:pPr/>
              <a:t>42</a:t>
            </a:fld>
            <a:endParaRPr lang="fr-FR"/>
          </a:p>
        </p:txBody>
      </p:sp>
      <p:sp>
        <p:nvSpPr>
          <p:cNvPr id="12" name="Espace réservé du pied de page 11">
            <a:extLst>
              <a:ext uri="{FF2B5EF4-FFF2-40B4-BE49-F238E27FC236}">
                <a16:creationId xmlns:a16="http://schemas.microsoft.com/office/drawing/2014/main" id="{4EB67D92-9508-90E6-D8CD-203CCF09120D}"/>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44FC068D-1516-BF45-E0E2-A0D0B295460E}"/>
              </a:ext>
            </a:extLst>
          </p:cNvPr>
          <p:cNvSpPr/>
          <p:nvPr/>
        </p:nvSpPr>
        <p:spPr>
          <a:xfrm>
            <a:off x="422085" y="1096208"/>
            <a:ext cx="6804215" cy="479041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fr-FR" sz="1200" dirty="0">
              <a:solidFill>
                <a:schemeClr val="tx1"/>
              </a:solidFill>
            </a:endParaRPr>
          </a:p>
        </p:txBody>
      </p:sp>
      <p:sp>
        <p:nvSpPr>
          <p:cNvPr id="11" name="Rectangle 10">
            <a:extLst>
              <a:ext uri="{FF2B5EF4-FFF2-40B4-BE49-F238E27FC236}">
                <a16:creationId xmlns:a16="http://schemas.microsoft.com/office/drawing/2014/main" id="{A92A14AF-735B-0E06-EDA1-0C39EF61CDA8}"/>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22" name="Rectangle 21">
            <a:extLst>
              <a:ext uri="{FF2B5EF4-FFF2-40B4-BE49-F238E27FC236}">
                <a16:creationId xmlns:a16="http://schemas.microsoft.com/office/drawing/2014/main" id="{3B8157C4-15A1-B527-A40D-20A618618072}"/>
              </a:ext>
            </a:extLst>
          </p:cNvPr>
          <p:cNvSpPr/>
          <p:nvPr/>
        </p:nvSpPr>
        <p:spPr>
          <a:xfrm>
            <a:off x="422086" y="1181552"/>
            <a:ext cx="8057885" cy="5023305"/>
          </a:xfrm>
          <a:prstGeom prst="rect">
            <a:avLst/>
          </a:prstGeom>
          <a:solidFill>
            <a:schemeClr val="bg1"/>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fr-FR" sz="1400" b="1" i="1" u="sng" dirty="0">
                <a:solidFill>
                  <a:schemeClr val="tx1"/>
                </a:solidFill>
              </a:rPr>
              <a:t>Actions précédentes sur le réemploi dans le territoire :</a:t>
            </a:r>
          </a:p>
          <a:p>
            <a:pPr marL="742950" lvl="1" indent="-285750" algn="just">
              <a:buFont typeface="Arial" panose="020B0604020202020204" pitchFamily="34" charset="0"/>
              <a:buChar char="•"/>
            </a:pPr>
            <a:r>
              <a:rPr lang="fr-FR" sz="1400" dirty="0">
                <a:solidFill>
                  <a:schemeClr val="tx1"/>
                </a:solidFill>
              </a:rPr>
              <a:t>Depuis 2020, un kit de contenants réemployables (pour 200 personnes) est mis à disposition des associations du territoire pour l’organisation des évènements. </a:t>
            </a:r>
          </a:p>
          <a:p>
            <a:pPr marL="742950" lvl="1" indent="-285750" algn="just">
              <a:buFont typeface="Arial" panose="020B0604020202020204" pitchFamily="34" charset="0"/>
              <a:buChar char="•"/>
            </a:pPr>
            <a:r>
              <a:rPr lang="fr-FR" sz="1400" dirty="0">
                <a:solidFill>
                  <a:schemeClr val="tx1"/>
                </a:solidFill>
              </a:rPr>
              <a:t>Depuis 2024, des contenants en verre sont utilisés pour la vente à emporter du restaurant administratif. Les agents peuvent les utiliser contre une consigne de 5€ sur leur carte d’accès au restaurant. Ils les rapportent (rincés mais sales) lors de leur prochaine visite. La part des repas à emporter en contenants réemployables est passée de 0 à 10% en 1 an. Un taux de perte de 20% est néanmoins observé sur cette même période.</a:t>
            </a:r>
          </a:p>
          <a:p>
            <a:pPr marL="742950" lvl="1" indent="-285750" algn="just">
              <a:buFont typeface="Arial" panose="020B0604020202020204" pitchFamily="34" charset="0"/>
              <a:buChar char="•"/>
            </a:pPr>
            <a:r>
              <a:rPr lang="fr-FR" sz="1400" dirty="0">
                <a:solidFill>
                  <a:schemeClr val="tx1"/>
                </a:solidFill>
              </a:rPr>
              <a:t>Ces deux expériences ont permis de monter en compétence sur les choix des contenants réemployables, et les contraintes en matière de lavage. Elles permettent également de prendre conscience de la difficulté à engager les utilisateurs sur le geste de retour des emballages.</a:t>
            </a:r>
          </a:p>
          <a:p>
            <a:pPr lvl="1" algn="just"/>
            <a:endParaRPr lang="fr-FR" sz="1400" dirty="0">
              <a:solidFill>
                <a:schemeClr val="tx1"/>
              </a:solidFill>
            </a:endParaRPr>
          </a:p>
          <a:p>
            <a:pPr marL="285750" indent="-285750">
              <a:buFont typeface="Arial" panose="020B0604020202020204" pitchFamily="34" charset="0"/>
              <a:buChar char="•"/>
            </a:pPr>
            <a:r>
              <a:rPr lang="fr-FR" sz="1400" b="1" i="1" u="sng" dirty="0">
                <a:solidFill>
                  <a:schemeClr val="tx1"/>
                </a:solidFill>
              </a:rPr>
              <a:t>Communication sur le réemploi dans le territoire :</a:t>
            </a:r>
          </a:p>
          <a:p>
            <a:pPr marL="742950" lvl="1" indent="-285750">
              <a:buFont typeface="Arial" panose="020B0604020202020204" pitchFamily="34" charset="0"/>
              <a:buChar char="•"/>
            </a:pPr>
            <a:r>
              <a:rPr lang="fr-FR" sz="1400" dirty="0">
                <a:solidFill>
                  <a:schemeClr val="tx1"/>
                </a:solidFill>
              </a:rPr>
              <a:t>Le kit de contenants réemployables a fait l’objet de plusieurs actions de communication : </a:t>
            </a:r>
          </a:p>
          <a:p>
            <a:pPr marL="1200150" lvl="2" indent="-285750">
              <a:buFont typeface="Arial" panose="020B0604020202020204" pitchFamily="34" charset="0"/>
              <a:buChar char="•"/>
            </a:pPr>
            <a:r>
              <a:rPr lang="fr-FR" sz="1400" dirty="0">
                <a:solidFill>
                  <a:schemeClr val="tx1"/>
                </a:solidFill>
              </a:rPr>
              <a:t>Le kit est accompagné d’un guide d’utilisation à destination de l’organisateur de l’évènement, ainsi que d’une dizaine d’affiches plastifiées et d’un kakémono expliquant les consignes de retour, à afficher sur l’évènement. Les retours des organisateurs d’évènements sur ces outils de sensibilisation sont très positifs.</a:t>
            </a:r>
          </a:p>
          <a:p>
            <a:pPr marL="1200150" lvl="2" indent="-285750">
              <a:buFont typeface="Arial" panose="020B0604020202020204" pitchFamily="34" charset="0"/>
              <a:buChar char="•"/>
            </a:pPr>
            <a:r>
              <a:rPr lang="fr-FR" sz="1400" dirty="0">
                <a:solidFill>
                  <a:schemeClr val="tx1"/>
                </a:solidFill>
              </a:rPr>
              <a:t>Tous les 2 ans, un courrier est envoyé aux associations sportives et culturelles pour leur présenter le dispositif.</a:t>
            </a:r>
          </a:p>
          <a:p>
            <a:pPr marL="742950" lvl="1" indent="-285750">
              <a:buFont typeface="Arial" panose="020B0604020202020204" pitchFamily="34" charset="0"/>
              <a:buChar char="•"/>
            </a:pPr>
            <a:r>
              <a:rPr lang="fr-FR" sz="1400" dirty="0">
                <a:solidFill>
                  <a:schemeClr val="tx1"/>
                </a:solidFill>
              </a:rPr>
              <a:t>Des affiches ont été produites pour le restaurant administratif. De plus, tous les abonnés au restaurant ont reçu des informations par mail sur le fonctionnement du dispositif.</a:t>
            </a:r>
            <a:endParaRPr lang="fr-FR" sz="1400" b="1" i="1" u="sng" dirty="0">
              <a:solidFill>
                <a:schemeClr val="tx1"/>
              </a:solidFill>
            </a:endParaRPr>
          </a:p>
          <a:p>
            <a:endParaRPr lang="fr-FR" sz="1400" b="1" i="1" u="sng" dirty="0">
              <a:solidFill>
                <a:schemeClr val="tx1"/>
              </a:solidFill>
            </a:endParaRPr>
          </a:p>
        </p:txBody>
      </p:sp>
      <p:sp>
        <p:nvSpPr>
          <p:cNvPr id="2" name="Rectangle 1">
            <a:extLst>
              <a:ext uri="{FF2B5EF4-FFF2-40B4-BE49-F238E27FC236}">
                <a16:creationId xmlns:a16="http://schemas.microsoft.com/office/drawing/2014/main" id="{81102D12-CE58-EE71-346A-3901D20F6584}"/>
              </a:ext>
            </a:extLst>
          </p:cNvPr>
          <p:cNvSpPr/>
          <p:nvPr/>
        </p:nvSpPr>
        <p:spPr>
          <a:xfrm>
            <a:off x="8772995" y="195022"/>
            <a:ext cx="2442275" cy="2808062"/>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i="1" dirty="0">
                <a:solidFill>
                  <a:schemeClr val="tx1"/>
                </a:solidFill>
              </a:rPr>
              <a:t>Visuel des affiches mentionnées</a:t>
            </a:r>
          </a:p>
        </p:txBody>
      </p:sp>
      <p:sp>
        <p:nvSpPr>
          <p:cNvPr id="5" name="Rectangle 4">
            <a:extLst>
              <a:ext uri="{FF2B5EF4-FFF2-40B4-BE49-F238E27FC236}">
                <a16:creationId xmlns:a16="http://schemas.microsoft.com/office/drawing/2014/main" id="{F8D2BF65-5A8F-AFD3-9E77-3A04257C88E5}"/>
              </a:ext>
            </a:extLst>
          </p:cNvPr>
          <p:cNvSpPr/>
          <p:nvPr/>
        </p:nvSpPr>
        <p:spPr>
          <a:xfrm>
            <a:off x="8772995" y="3243935"/>
            <a:ext cx="2442275" cy="2808062"/>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i="1" dirty="0">
                <a:solidFill>
                  <a:schemeClr val="tx1"/>
                </a:solidFill>
              </a:rPr>
              <a:t>Visuel des affiches mentionnées</a:t>
            </a:r>
          </a:p>
        </p:txBody>
      </p:sp>
    </p:spTree>
    <p:custDataLst>
      <p:tags r:id="rId1"/>
    </p:custDataLst>
    <p:extLst>
      <p:ext uri="{BB962C8B-B14F-4D97-AF65-F5344CB8AC3E}">
        <p14:creationId xmlns:p14="http://schemas.microsoft.com/office/powerpoint/2010/main" val="6600159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7" y="97978"/>
            <a:ext cx="11318303" cy="810031"/>
          </a:xfrm>
        </p:spPr>
        <p:txBody>
          <a:bodyPr/>
          <a:lstStyle/>
          <a:p>
            <a:pPr>
              <a:lnSpc>
                <a:spcPct val="100000"/>
              </a:lnSpc>
            </a:pPr>
            <a:r>
              <a:rPr lang="fr-FR" sz="2000" dirty="0"/>
              <a:t>Exemple : Présentation du territoire et état des lieux (2/3)</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43</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8C85A29C-AC87-3D1C-91B4-0F425C08B7DA}"/>
              </a:ext>
            </a:extLst>
          </p:cNvPr>
          <p:cNvSpPr/>
          <p:nvPr/>
        </p:nvSpPr>
        <p:spPr>
          <a:xfrm>
            <a:off x="422085" y="1096208"/>
            <a:ext cx="6804215" cy="479041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fr-FR" sz="1200" dirty="0">
              <a:solidFill>
                <a:schemeClr val="tx1"/>
              </a:solidFill>
            </a:endParaRPr>
          </a:p>
        </p:txBody>
      </p:sp>
      <p:sp>
        <p:nvSpPr>
          <p:cNvPr id="11" name="Rectangle 10">
            <a:extLst>
              <a:ext uri="{FF2B5EF4-FFF2-40B4-BE49-F238E27FC236}">
                <a16:creationId xmlns:a16="http://schemas.microsoft.com/office/drawing/2014/main" id="{9619099E-8BD6-75FF-4C95-43D88D5AB430}"/>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22" name="Rectangle 21">
            <a:extLst>
              <a:ext uri="{FF2B5EF4-FFF2-40B4-BE49-F238E27FC236}">
                <a16:creationId xmlns:a16="http://schemas.microsoft.com/office/drawing/2014/main" id="{FC8F979B-E90A-F04A-356E-A2A26564CA6C}"/>
              </a:ext>
            </a:extLst>
          </p:cNvPr>
          <p:cNvSpPr/>
          <p:nvPr/>
        </p:nvSpPr>
        <p:spPr>
          <a:xfrm>
            <a:off x="107737" y="1555507"/>
            <a:ext cx="11207963" cy="3470212"/>
          </a:xfrm>
          <a:prstGeom prst="rect">
            <a:avLst/>
          </a:prstGeom>
          <a:solidFill>
            <a:schemeClr val="bg1"/>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r-FR" sz="1400" b="1" i="1" u="sng" dirty="0">
                <a:solidFill>
                  <a:schemeClr val="tx1"/>
                </a:solidFill>
              </a:rPr>
              <a:t>Portage à domicile </a:t>
            </a:r>
            <a:r>
              <a:rPr lang="fr-FR" sz="1400" dirty="0">
                <a:solidFill>
                  <a:schemeClr val="tx1"/>
                </a:solidFill>
              </a:rPr>
              <a:t>:</a:t>
            </a:r>
          </a:p>
          <a:p>
            <a:pPr marL="742950" lvl="1" indent="-285750">
              <a:buFont typeface="Arial" panose="020B0604020202020204" pitchFamily="34" charset="0"/>
              <a:buChar char="•"/>
            </a:pPr>
            <a:r>
              <a:rPr lang="fr-FR" sz="1400" dirty="0">
                <a:solidFill>
                  <a:schemeClr val="tx1"/>
                </a:solidFill>
              </a:rPr>
              <a:t>Le projet concerne </a:t>
            </a:r>
            <a:r>
              <a:rPr lang="fr-FR" sz="1400" b="1" dirty="0">
                <a:solidFill>
                  <a:schemeClr val="tx1"/>
                </a:solidFill>
              </a:rPr>
              <a:t>les communes XXX et XXX</a:t>
            </a:r>
            <a:r>
              <a:rPr lang="fr-FR" sz="1400" dirty="0">
                <a:solidFill>
                  <a:schemeClr val="tx1"/>
                </a:solidFill>
              </a:rPr>
              <a:t>, qui accueillent respectivement </a:t>
            </a:r>
            <a:r>
              <a:rPr lang="fr-FR" sz="1400" dirty="0" err="1">
                <a:solidFill>
                  <a:schemeClr val="tx1"/>
                </a:solidFill>
              </a:rPr>
              <a:t>yyyy</a:t>
            </a:r>
            <a:r>
              <a:rPr lang="fr-FR" sz="1400" dirty="0">
                <a:solidFill>
                  <a:schemeClr val="tx1"/>
                </a:solidFill>
              </a:rPr>
              <a:t> et </a:t>
            </a:r>
            <a:r>
              <a:rPr lang="fr-FR" sz="1400" dirty="0" err="1">
                <a:solidFill>
                  <a:schemeClr val="tx1"/>
                </a:solidFill>
              </a:rPr>
              <a:t>yyy</a:t>
            </a:r>
            <a:r>
              <a:rPr lang="fr-FR" sz="1400" dirty="0">
                <a:solidFill>
                  <a:schemeClr val="tx1"/>
                </a:solidFill>
              </a:rPr>
              <a:t> habitants.</a:t>
            </a:r>
          </a:p>
          <a:p>
            <a:pPr marL="742950" lvl="1" indent="-285750">
              <a:buFont typeface="Arial" panose="020B0604020202020204" pitchFamily="34" charset="0"/>
              <a:buChar char="•"/>
            </a:pPr>
            <a:r>
              <a:rPr lang="fr-FR" sz="1400" dirty="0">
                <a:solidFill>
                  <a:schemeClr val="tx1"/>
                </a:solidFill>
              </a:rPr>
              <a:t>La cuisine centrale ZZZ, située sur la commune XXX, prépare chaque jour environ 3 000 repas, pour 2 établissements scolaires et le service de portage à domicile.</a:t>
            </a:r>
          </a:p>
          <a:p>
            <a:pPr marL="742950" lvl="1" indent="-285750">
              <a:buFont typeface="Arial" panose="020B0604020202020204" pitchFamily="34" charset="0"/>
              <a:buChar char="•"/>
            </a:pPr>
            <a:r>
              <a:rPr lang="fr-FR" sz="1400" b="1" dirty="0">
                <a:solidFill>
                  <a:schemeClr val="tx1"/>
                </a:solidFill>
              </a:rPr>
              <a:t>Les repas du portage à domicile </a:t>
            </a:r>
            <a:r>
              <a:rPr lang="fr-FR" sz="1400" dirty="0">
                <a:solidFill>
                  <a:schemeClr val="tx1"/>
                </a:solidFill>
              </a:rPr>
              <a:t>sont livrés par les équipes de la cuisine centrale </a:t>
            </a:r>
            <a:r>
              <a:rPr lang="fr-FR" sz="1400" b="1" dirty="0">
                <a:solidFill>
                  <a:schemeClr val="tx1"/>
                </a:solidFill>
              </a:rPr>
              <a:t>5 jours par semaine</a:t>
            </a:r>
            <a:r>
              <a:rPr lang="fr-FR" sz="1400" dirty="0">
                <a:solidFill>
                  <a:schemeClr val="tx1"/>
                </a:solidFill>
              </a:rPr>
              <a:t>, </a:t>
            </a:r>
            <a:r>
              <a:rPr lang="fr-FR" sz="1400" b="1" dirty="0">
                <a:solidFill>
                  <a:schemeClr val="tx1"/>
                </a:solidFill>
              </a:rPr>
              <a:t>en trois tournées, aux 200 bénéficiaires</a:t>
            </a:r>
            <a:r>
              <a:rPr lang="fr-FR" sz="1400" dirty="0">
                <a:solidFill>
                  <a:schemeClr val="tx1"/>
                </a:solidFill>
              </a:rPr>
              <a:t>. Chaque repas est actuellement constitué de </a:t>
            </a:r>
            <a:r>
              <a:rPr lang="fr-FR" sz="1400" b="1" dirty="0">
                <a:solidFill>
                  <a:schemeClr val="tx1"/>
                </a:solidFill>
              </a:rPr>
              <a:t>4 barquettes à usage unique </a:t>
            </a:r>
            <a:r>
              <a:rPr lang="fr-FR" sz="1400" dirty="0">
                <a:solidFill>
                  <a:schemeClr val="tx1"/>
                </a:solidFill>
              </a:rPr>
              <a:t>pour le potage, le plat, l’accompagnement et le dessert. </a:t>
            </a:r>
            <a:r>
              <a:rPr lang="fr-FR" sz="1400" b="1" dirty="0">
                <a:solidFill>
                  <a:schemeClr val="tx1"/>
                </a:solidFill>
              </a:rPr>
              <a:t>En 2024, 56 000 barquettes en plastique ont ainsi été livrées.</a:t>
            </a:r>
          </a:p>
          <a:p>
            <a:pPr marL="742950" lvl="1" indent="-285750">
              <a:buFont typeface="Arial" panose="020B0604020202020204" pitchFamily="34" charset="0"/>
              <a:buChar char="•"/>
            </a:pPr>
            <a:r>
              <a:rPr lang="fr-FR" sz="1400" b="1" u="sng" dirty="0">
                <a:solidFill>
                  <a:schemeClr val="tx1"/>
                </a:solidFill>
              </a:rPr>
              <a:t>L’expérimentation porte sur une des quatre tournées, qui livre une cinquantaine de bénéficiaires.</a:t>
            </a:r>
          </a:p>
          <a:p>
            <a:pPr marL="742950" lvl="1" indent="-285750">
              <a:buFont typeface="Arial" panose="020B0604020202020204" pitchFamily="34" charset="0"/>
              <a:buChar char="•"/>
            </a:pPr>
            <a:r>
              <a:rPr lang="fr-FR" sz="1400" dirty="0">
                <a:solidFill>
                  <a:schemeClr val="tx1"/>
                </a:solidFill>
              </a:rPr>
              <a:t>L’activité de la cuisine centrale est ralentie pendant les vacances scolaires, avec uniquement les repas du portage à domicile en préparation.</a:t>
            </a:r>
          </a:p>
          <a:p>
            <a:pPr marL="742950" lvl="1" indent="-285750">
              <a:buFont typeface="Arial" panose="020B0604020202020204" pitchFamily="34" charset="0"/>
              <a:buChar char="•"/>
            </a:pPr>
            <a:r>
              <a:rPr lang="fr-FR" sz="1400" dirty="0">
                <a:solidFill>
                  <a:schemeClr val="tx1"/>
                </a:solidFill>
              </a:rPr>
              <a:t>La liaison froide entre la cuisine centrale et les cuisines satellites des scolaires utilise déjà des bacs GN réemployables. Ces derniers sont lavés par les équipes de la cuisine centrale.</a:t>
            </a:r>
          </a:p>
          <a:p>
            <a:pPr marL="742950" lvl="1" indent="-285750">
              <a:buFont typeface="Arial" panose="020B0604020202020204" pitchFamily="34" charset="0"/>
              <a:buChar char="•"/>
            </a:pPr>
            <a:r>
              <a:rPr lang="fr-FR" sz="1400" dirty="0">
                <a:solidFill>
                  <a:schemeClr val="tx1"/>
                </a:solidFill>
              </a:rPr>
              <a:t>En 2024, une réflexion a été engagée pour remplacer les barquettes à usage unique du portage à domicile. Une étude interne, ainsi que des échanges avec d’autres collectivités (WWW et VVV), ont permis d’identifier les critères de choix des contenants, puis un modèle de contenant à tester et une organisation cible.</a:t>
            </a:r>
          </a:p>
        </p:txBody>
      </p:sp>
    </p:spTree>
    <p:custDataLst>
      <p:tags r:id="rId1"/>
    </p:custDataLst>
    <p:extLst>
      <p:ext uri="{BB962C8B-B14F-4D97-AF65-F5344CB8AC3E}">
        <p14:creationId xmlns:p14="http://schemas.microsoft.com/office/powerpoint/2010/main" val="42648052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F9DD3-1EF5-EF85-ECE8-4316BEC7264D}"/>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066971C-91D2-A5C0-EA44-2D28ABEFBBE5}"/>
              </a:ext>
            </a:extLst>
          </p:cNvPr>
          <p:cNvSpPr>
            <a:spLocks noGrp="1"/>
          </p:cNvSpPr>
          <p:nvPr>
            <p:ph type="title"/>
          </p:nvPr>
        </p:nvSpPr>
        <p:spPr>
          <a:xfrm>
            <a:off x="422847" y="97978"/>
            <a:ext cx="11318303" cy="810031"/>
          </a:xfrm>
        </p:spPr>
        <p:txBody>
          <a:bodyPr/>
          <a:lstStyle/>
          <a:p>
            <a:pPr>
              <a:lnSpc>
                <a:spcPct val="100000"/>
              </a:lnSpc>
            </a:pPr>
            <a:r>
              <a:rPr lang="fr-FR" sz="2000" dirty="0"/>
              <a:t>Exemple : Présentation du territoire et état des lieux (3/3)</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3405FC6D-890F-8315-6C11-27E488940CC7}"/>
              </a:ext>
            </a:extLst>
          </p:cNvPr>
          <p:cNvSpPr>
            <a:spLocks noGrp="1"/>
          </p:cNvSpPr>
          <p:nvPr>
            <p:ph type="sldNum" sz="quarter" idx="11"/>
          </p:nvPr>
        </p:nvSpPr>
        <p:spPr/>
        <p:txBody>
          <a:bodyPr/>
          <a:lstStyle/>
          <a:p>
            <a:fld id="{DEBE2006-DBBB-B14E-BCD7-5B3626703F01}" type="slidenum">
              <a:rPr lang="fr-FR" smtClean="0"/>
              <a:pPr/>
              <a:t>44</a:t>
            </a:fld>
            <a:endParaRPr lang="fr-FR"/>
          </a:p>
        </p:txBody>
      </p:sp>
      <p:sp>
        <p:nvSpPr>
          <p:cNvPr id="12" name="Espace réservé du pied de page 11">
            <a:extLst>
              <a:ext uri="{FF2B5EF4-FFF2-40B4-BE49-F238E27FC236}">
                <a16:creationId xmlns:a16="http://schemas.microsoft.com/office/drawing/2014/main" id="{7A79AC18-BBB5-782F-6D0F-16A57464D59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45FD6D3A-46A0-B680-275D-DC9AC8BC3D7B}"/>
              </a:ext>
            </a:extLst>
          </p:cNvPr>
          <p:cNvSpPr/>
          <p:nvPr/>
        </p:nvSpPr>
        <p:spPr>
          <a:xfrm>
            <a:off x="422085" y="1096208"/>
            <a:ext cx="6804215" cy="479041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fr-FR" sz="1200" dirty="0">
              <a:solidFill>
                <a:schemeClr val="tx1"/>
              </a:solidFill>
            </a:endParaRPr>
          </a:p>
        </p:txBody>
      </p:sp>
      <p:sp>
        <p:nvSpPr>
          <p:cNvPr id="11" name="Rectangle 10">
            <a:extLst>
              <a:ext uri="{FF2B5EF4-FFF2-40B4-BE49-F238E27FC236}">
                <a16:creationId xmlns:a16="http://schemas.microsoft.com/office/drawing/2014/main" id="{388DA6ED-27E0-2B03-429B-E6BE87D479F8}"/>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pic>
        <p:nvPicPr>
          <p:cNvPr id="1026" name="Picture 2" descr="Plan Ville Art vectoriel, icônes et graphiques à télécharger gratuitement">
            <a:extLst>
              <a:ext uri="{FF2B5EF4-FFF2-40B4-BE49-F238E27FC236}">
                <a16:creationId xmlns:a16="http://schemas.microsoft.com/office/drawing/2014/main" id="{0B8B0A38-74C1-F371-3A45-77FB8876A8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9434" y="1422055"/>
            <a:ext cx="6696851" cy="4464567"/>
          </a:xfrm>
          <a:prstGeom prst="rect">
            <a:avLst/>
          </a:prstGeom>
          <a:noFill/>
          <a:extLst>
            <a:ext uri="{909E8E84-426E-40DD-AFC4-6F175D3DCCD1}">
              <a14:hiddenFill xmlns:a14="http://schemas.microsoft.com/office/drawing/2010/main">
                <a:solidFill>
                  <a:srgbClr val="FFFFFF"/>
                </a:solidFill>
              </a14:hiddenFill>
            </a:ext>
          </a:extLst>
        </p:spPr>
      </p:pic>
      <p:sp>
        <p:nvSpPr>
          <p:cNvPr id="2" name="Ellipse 1">
            <a:extLst>
              <a:ext uri="{FF2B5EF4-FFF2-40B4-BE49-F238E27FC236}">
                <a16:creationId xmlns:a16="http://schemas.microsoft.com/office/drawing/2014/main" id="{36A992C4-671D-BC4E-18AF-69485008A944}"/>
              </a:ext>
            </a:extLst>
          </p:cNvPr>
          <p:cNvSpPr/>
          <p:nvPr/>
        </p:nvSpPr>
        <p:spPr>
          <a:xfrm>
            <a:off x="7226300" y="2155371"/>
            <a:ext cx="175986" cy="21771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 name="Connecteur droit avec flèche 5">
            <a:extLst>
              <a:ext uri="{FF2B5EF4-FFF2-40B4-BE49-F238E27FC236}">
                <a16:creationId xmlns:a16="http://schemas.microsoft.com/office/drawing/2014/main" id="{1EF6937F-65A2-E3D4-E329-245FBD149824}"/>
              </a:ext>
            </a:extLst>
          </p:cNvPr>
          <p:cNvCxnSpPr>
            <a:cxnSpLocks/>
            <a:stCxn id="7" idx="1"/>
            <a:endCxn id="2" idx="6"/>
          </p:cNvCxnSpPr>
          <p:nvPr/>
        </p:nvCxnSpPr>
        <p:spPr>
          <a:xfrm flipH="1" flipV="1">
            <a:off x="7402286" y="2264229"/>
            <a:ext cx="1904430" cy="620095"/>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BA8CC3D5-62B5-C445-FF90-8F8A829C6512}"/>
              </a:ext>
            </a:extLst>
          </p:cNvPr>
          <p:cNvSpPr txBox="1"/>
          <p:nvPr/>
        </p:nvSpPr>
        <p:spPr>
          <a:xfrm>
            <a:off x="9306716" y="2699658"/>
            <a:ext cx="1838965" cy="369332"/>
          </a:xfrm>
          <a:prstGeom prst="rect">
            <a:avLst/>
          </a:prstGeom>
          <a:noFill/>
        </p:spPr>
        <p:txBody>
          <a:bodyPr wrap="none" rtlCol="0">
            <a:spAutoFit/>
          </a:bodyPr>
          <a:lstStyle/>
          <a:p>
            <a:r>
              <a:rPr lang="fr-FR" dirty="0"/>
              <a:t>Cuisine centrale</a:t>
            </a:r>
          </a:p>
        </p:txBody>
      </p:sp>
      <p:sp>
        <p:nvSpPr>
          <p:cNvPr id="13" name="Forme libre : forme 12">
            <a:extLst>
              <a:ext uri="{FF2B5EF4-FFF2-40B4-BE49-F238E27FC236}">
                <a16:creationId xmlns:a16="http://schemas.microsoft.com/office/drawing/2014/main" id="{308B0CAA-2631-5996-15AA-2B9C467F2253}"/>
              </a:ext>
            </a:extLst>
          </p:cNvPr>
          <p:cNvSpPr/>
          <p:nvPr/>
        </p:nvSpPr>
        <p:spPr>
          <a:xfrm>
            <a:off x="5202108" y="1426029"/>
            <a:ext cx="2069549" cy="2329542"/>
          </a:xfrm>
          <a:custGeom>
            <a:avLst/>
            <a:gdLst>
              <a:gd name="connsiteX0" fmla="*/ 2069549 w 2069549"/>
              <a:gd name="connsiteY0" fmla="*/ 816428 h 2329542"/>
              <a:gd name="connsiteX1" fmla="*/ 2015121 w 2069549"/>
              <a:gd name="connsiteY1" fmla="*/ 827314 h 2329542"/>
              <a:gd name="connsiteX2" fmla="*/ 1982463 w 2069549"/>
              <a:gd name="connsiteY2" fmla="*/ 838200 h 2329542"/>
              <a:gd name="connsiteX3" fmla="*/ 1862721 w 2069549"/>
              <a:gd name="connsiteY3" fmla="*/ 859971 h 2329542"/>
              <a:gd name="connsiteX4" fmla="*/ 1753863 w 2069549"/>
              <a:gd name="connsiteY4" fmla="*/ 914400 h 2329542"/>
              <a:gd name="connsiteX5" fmla="*/ 1666778 w 2069549"/>
              <a:gd name="connsiteY5" fmla="*/ 979714 h 2329542"/>
              <a:gd name="connsiteX6" fmla="*/ 1645006 w 2069549"/>
              <a:gd name="connsiteY6" fmla="*/ 1023257 h 2329542"/>
              <a:gd name="connsiteX7" fmla="*/ 1634121 w 2069549"/>
              <a:gd name="connsiteY7" fmla="*/ 1055914 h 2329542"/>
              <a:gd name="connsiteX8" fmla="*/ 1579692 w 2069549"/>
              <a:gd name="connsiteY8" fmla="*/ 1121228 h 2329542"/>
              <a:gd name="connsiteX9" fmla="*/ 1525263 w 2069549"/>
              <a:gd name="connsiteY9" fmla="*/ 1219200 h 2329542"/>
              <a:gd name="connsiteX10" fmla="*/ 1492606 w 2069549"/>
              <a:gd name="connsiteY10" fmla="*/ 1251857 h 2329542"/>
              <a:gd name="connsiteX11" fmla="*/ 1470835 w 2069549"/>
              <a:gd name="connsiteY11" fmla="*/ 1338942 h 2329542"/>
              <a:gd name="connsiteX12" fmla="*/ 1449063 w 2069549"/>
              <a:gd name="connsiteY12" fmla="*/ 1371600 h 2329542"/>
              <a:gd name="connsiteX13" fmla="*/ 1438178 w 2069549"/>
              <a:gd name="connsiteY13" fmla="*/ 1447800 h 2329542"/>
              <a:gd name="connsiteX14" fmla="*/ 1416406 w 2069549"/>
              <a:gd name="connsiteY14" fmla="*/ 1534885 h 2329542"/>
              <a:gd name="connsiteX15" fmla="*/ 1405521 w 2069549"/>
              <a:gd name="connsiteY15" fmla="*/ 1589314 h 2329542"/>
              <a:gd name="connsiteX16" fmla="*/ 1383749 w 2069549"/>
              <a:gd name="connsiteY16" fmla="*/ 1676400 h 2329542"/>
              <a:gd name="connsiteX17" fmla="*/ 1361978 w 2069549"/>
              <a:gd name="connsiteY17" fmla="*/ 1828800 h 2329542"/>
              <a:gd name="connsiteX18" fmla="*/ 1340206 w 2069549"/>
              <a:gd name="connsiteY18" fmla="*/ 1894114 h 2329542"/>
              <a:gd name="connsiteX19" fmla="*/ 1296663 w 2069549"/>
              <a:gd name="connsiteY19" fmla="*/ 2068285 h 2329542"/>
              <a:gd name="connsiteX20" fmla="*/ 1285778 w 2069549"/>
              <a:gd name="connsiteY20" fmla="*/ 2111828 h 2329542"/>
              <a:gd name="connsiteX21" fmla="*/ 1253121 w 2069549"/>
              <a:gd name="connsiteY21" fmla="*/ 2122714 h 2329542"/>
              <a:gd name="connsiteX22" fmla="*/ 1100721 w 2069549"/>
              <a:gd name="connsiteY22" fmla="*/ 2100942 h 2329542"/>
              <a:gd name="connsiteX23" fmla="*/ 1068063 w 2069549"/>
              <a:gd name="connsiteY23" fmla="*/ 2057400 h 2329542"/>
              <a:gd name="connsiteX24" fmla="*/ 948321 w 2069549"/>
              <a:gd name="connsiteY24" fmla="*/ 1959428 h 2329542"/>
              <a:gd name="connsiteX25" fmla="*/ 893892 w 2069549"/>
              <a:gd name="connsiteY25" fmla="*/ 1915885 h 2329542"/>
              <a:gd name="connsiteX26" fmla="*/ 872121 w 2069549"/>
              <a:gd name="connsiteY26" fmla="*/ 1872342 h 2329542"/>
              <a:gd name="connsiteX27" fmla="*/ 828578 w 2069549"/>
              <a:gd name="connsiteY27" fmla="*/ 1828800 h 2329542"/>
              <a:gd name="connsiteX28" fmla="*/ 785035 w 2069549"/>
              <a:gd name="connsiteY28" fmla="*/ 1774371 h 2329542"/>
              <a:gd name="connsiteX29" fmla="*/ 774149 w 2069549"/>
              <a:gd name="connsiteY29" fmla="*/ 1719942 h 2329542"/>
              <a:gd name="connsiteX30" fmla="*/ 763263 w 2069549"/>
              <a:gd name="connsiteY30" fmla="*/ 1676400 h 2329542"/>
              <a:gd name="connsiteX31" fmla="*/ 752378 w 2069549"/>
              <a:gd name="connsiteY31" fmla="*/ 1600200 h 2329542"/>
              <a:gd name="connsiteX32" fmla="*/ 763263 w 2069549"/>
              <a:gd name="connsiteY32" fmla="*/ 1513114 h 2329542"/>
              <a:gd name="connsiteX33" fmla="*/ 817692 w 2069549"/>
              <a:gd name="connsiteY33" fmla="*/ 1404257 h 2329542"/>
              <a:gd name="connsiteX34" fmla="*/ 872121 w 2069549"/>
              <a:gd name="connsiteY34" fmla="*/ 1295400 h 2329542"/>
              <a:gd name="connsiteX35" fmla="*/ 904778 w 2069549"/>
              <a:gd name="connsiteY35" fmla="*/ 1208314 h 2329542"/>
              <a:gd name="connsiteX36" fmla="*/ 948321 w 2069549"/>
              <a:gd name="connsiteY36" fmla="*/ 1110342 h 2329542"/>
              <a:gd name="connsiteX37" fmla="*/ 991863 w 2069549"/>
              <a:gd name="connsiteY37" fmla="*/ 947057 h 2329542"/>
              <a:gd name="connsiteX38" fmla="*/ 1013635 w 2069549"/>
              <a:gd name="connsiteY38" fmla="*/ 859971 h 2329542"/>
              <a:gd name="connsiteX39" fmla="*/ 1035406 w 2069549"/>
              <a:gd name="connsiteY39" fmla="*/ 827314 h 2329542"/>
              <a:gd name="connsiteX40" fmla="*/ 1046292 w 2069549"/>
              <a:gd name="connsiteY40" fmla="*/ 762000 h 2329542"/>
              <a:gd name="connsiteX41" fmla="*/ 1057178 w 2069549"/>
              <a:gd name="connsiteY41" fmla="*/ 685800 h 2329542"/>
              <a:gd name="connsiteX42" fmla="*/ 1078949 w 2069549"/>
              <a:gd name="connsiteY42" fmla="*/ 609600 h 2329542"/>
              <a:gd name="connsiteX43" fmla="*/ 1068063 w 2069549"/>
              <a:gd name="connsiteY43" fmla="*/ 195942 h 2329542"/>
              <a:gd name="connsiteX44" fmla="*/ 980978 w 2069549"/>
              <a:gd name="connsiteY44" fmla="*/ 0 h 2329542"/>
              <a:gd name="connsiteX45" fmla="*/ 752378 w 2069549"/>
              <a:gd name="connsiteY45" fmla="*/ 21771 h 2329542"/>
              <a:gd name="connsiteX46" fmla="*/ 730606 w 2069549"/>
              <a:gd name="connsiteY46" fmla="*/ 54428 h 2329542"/>
              <a:gd name="connsiteX47" fmla="*/ 687063 w 2069549"/>
              <a:gd name="connsiteY47" fmla="*/ 130628 h 2329542"/>
              <a:gd name="connsiteX48" fmla="*/ 643521 w 2069549"/>
              <a:gd name="connsiteY48" fmla="*/ 163285 h 2329542"/>
              <a:gd name="connsiteX49" fmla="*/ 621749 w 2069549"/>
              <a:gd name="connsiteY49" fmla="*/ 195942 h 2329542"/>
              <a:gd name="connsiteX50" fmla="*/ 599978 w 2069549"/>
              <a:gd name="connsiteY50" fmla="*/ 217714 h 2329542"/>
              <a:gd name="connsiteX51" fmla="*/ 523778 w 2069549"/>
              <a:gd name="connsiteY51" fmla="*/ 326571 h 2329542"/>
              <a:gd name="connsiteX52" fmla="*/ 491121 w 2069549"/>
              <a:gd name="connsiteY52" fmla="*/ 381000 h 2329542"/>
              <a:gd name="connsiteX53" fmla="*/ 458463 w 2069549"/>
              <a:gd name="connsiteY53" fmla="*/ 446314 h 2329542"/>
              <a:gd name="connsiteX54" fmla="*/ 425806 w 2069549"/>
              <a:gd name="connsiteY54" fmla="*/ 533400 h 2329542"/>
              <a:gd name="connsiteX55" fmla="*/ 338721 w 2069549"/>
              <a:gd name="connsiteY55" fmla="*/ 707571 h 2329542"/>
              <a:gd name="connsiteX56" fmla="*/ 295178 w 2069549"/>
              <a:gd name="connsiteY56" fmla="*/ 838200 h 2329542"/>
              <a:gd name="connsiteX57" fmla="*/ 218978 w 2069549"/>
              <a:gd name="connsiteY57" fmla="*/ 1012371 h 2329542"/>
              <a:gd name="connsiteX58" fmla="*/ 186321 w 2069549"/>
              <a:gd name="connsiteY58" fmla="*/ 1045028 h 2329542"/>
              <a:gd name="connsiteX59" fmla="*/ 175435 w 2069549"/>
              <a:gd name="connsiteY59" fmla="*/ 1099457 h 2329542"/>
              <a:gd name="connsiteX60" fmla="*/ 164549 w 2069549"/>
              <a:gd name="connsiteY60" fmla="*/ 1240971 h 2329542"/>
              <a:gd name="connsiteX61" fmla="*/ 208092 w 2069549"/>
              <a:gd name="connsiteY61" fmla="*/ 1273628 h 2329542"/>
              <a:gd name="connsiteX62" fmla="*/ 458463 w 2069549"/>
              <a:gd name="connsiteY62" fmla="*/ 1240971 h 2329542"/>
              <a:gd name="connsiteX63" fmla="*/ 512892 w 2069549"/>
              <a:gd name="connsiteY63" fmla="*/ 1143000 h 2329542"/>
              <a:gd name="connsiteX64" fmla="*/ 545549 w 2069549"/>
              <a:gd name="connsiteY64" fmla="*/ 1077685 h 2329542"/>
              <a:gd name="connsiteX65" fmla="*/ 567321 w 2069549"/>
              <a:gd name="connsiteY65" fmla="*/ 979714 h 2329542"/>
              <a:gd name="connsiteX66" fmla="*/ 589092 w 2069549"/>
              <a:gd name="connsiteY66" fmla="*/ 947057 h 2329542"/>
              <a:gd name="connsiteX67" fmla="*/ 610863 w 2069549"/>
              <a:gd name="connsiteY67" fmla="*/ 859971 h 2329542"/>
              <a:gd name="connsiteX68" fmla="*/ 632635 w 2069549"/>
              <a:gd name="connsiteY68" fmla="*/ 772885 h 2329542"/>
              <a:gd name="connsiteX69" fmla="*/ 654406 w 2069549"/>
              <a:gd name="connsiteY69" fmla="*/ 696685 h 2329542"/>
              <a:gd name="connsiteX70" fmla="*/ 687063 w 2069549"/>
              <a:gd name="connsiteY70" fmla="*/ 587828 h 2329542"/>
              <a:gd name="connsiteX71" fmla="*/ 817692 w 2069549"/>
              <a:gd name="connsiteY71" fmla="*/ 544285 h 2329542"/>
              <a:gd name="connsiteX72" fmla="*/ 883006 w 2069549"/>
              <a:gd name="connsiteY72" fmla="*/ 555171 h 2329542"/>
              <a:gd name="connsiteX73" fmla="*/ 872121 w 2069549"/>
              <a:gd name="connsiteY73" fmla="*/ 642257 h 2329542"/>
              <a:gd name="connsiteX74" fmla="*/ 785035 w 2069549"/>
              <a:gd name="connsiteY74" fmla="*/ 794657 h 2329542"/>
              <a:gd name="connsiteX75" fmla="*/ 730606 w 2069549"/>
              <a:gd name="connsiteY75" fmla="*/ 805542 h 2329542"/>
              <a:gd name="connsiteX76" fmla="*/ 687063 w 2069549"/>
              <a:gd name="connsiteY76" fmla="*/ 827314 h 2329542"/>
              <a:gd name="connsiteX77" fmla="*/ 654406 w 2069549"/>
              <a:gd name="connsiteY77" fmla="*/ 838200 h 2329542"/>
              <a:gd name="connsiteX78" fmla="*/ 763263 w 2069549"/>
              <a:gd name="connsiteY78" fmla="*/ 947057 h 2329542"/>
              <a:gd name="connsiteX79" fmla="*/ 806806 w 2069549"/>
              <a:gd name="connsiteY79" fmla="*/ 1001485 h 2329542"/>
              <a:gd name="connsiteX80" fmla="*/ 795921 w 2069549"/>
              <a:gd name="connsiteY80" fmla="*/ 1088571 h 2329542"/>
              <a:gd name="connsiteX81" fmla="*/ 708835 w 2069549"/>
              <a:gd name="connsiteY81" fmla="*/ 1153885 h 2329542"/>
              <a:gd name="connsiteX82" fmla="*/ 687063 w 2069549"/>
              <a:gd name="connsiteY82" fmla="*/ 1175657 h 2329542"/>
              <a:gd name="connsiteX83" fmla="*/ 676178 w 2069549"/>
              <a:gd name="connsiteY83" fmla="*/ 1208314 h 2329542"/>
              <a:gd name="connsiteX84" fmla="*/ 654406 w 2069549"/>
              <a:gd name="connsiteY84" fmla="*/ 1251857 h 2329542"/>
              <a:gd name="connsiteX85" fmla="*/ 643521 w 2069549"/>
              <a:gd name="connsiteY85" fmla="*/ 1295400 h 2329542"/>
              <a:gd name="connsiteX86" fmla="*/ 632635 w 2069549"/>
              <a:gd name="connsiteY86" fmla="*/ 1567542 h 2329542"/>
              <a:gd name="connsiteX87" fmla="*/ 621749 w 2069549"/>
              <a:gd name="connsiteY87" fmla="*/ 1600200 h 2329542"/>
              <a:gd name="connsiteX88" fmla="*/ 599978 w 2069549"/>
              <a:gd name="connsiteY88" fmla="*/ 1632857 h 2329542"/>
              <a:gd name="connsiteX89" fmla="*/ 567321 w 2069549"/>
              <a:gd name="connsiteY89" fmla="*/ 1611085 h 2329542"/>
              <a:gd name="connsiteX90" fmla="*/ 469349 w 2069549"/>
              <a:gd name="connsiteY90" fmla="*/ 1600200 h 2329542"/>
              <a:gd name="connsiteX91" fmla="*/ 447578 w 2069549"/>
              <a:gd name="connsiteY91" fmla="*/ 1502228 h 2329542"/>
              <a:gd name="connsiteX92" fmla="*/ 414921 w 2069549"/>
              <a:gd name="connsiteY92" fmla="*/ 1480457 h 2329542"/>
              <a:gd name="connsiteX93" fmla="*/ 186321 w 2069549"/>
              <a:gd name="connsiteY93" fmla="*/ 1502228 h 2329542"/>
              <a:gd name="connsiteX94" fmla="*/ 121006 w 2069549"/>
              <a:gd name="connsiteY94" fmla="*/ 1524000 h 2329542"/>
              <a:gd name="connsiteX95" fmla="*/ 99235 w 2069549"/>
              <a:gd name="connsiteY95" fmla="*/ 1578428 h 2329542"/>
              <a:gd name="connsiteX96" fmla="*/ 66578 w 2069549"/>
              <a:gd name="connsiteY96" fmla="*/ 1621971 h 2329542"/>
              <a:gd name="connsiteX97" fmla="*/ 44806 w 2069549"/>
              <a:gd name="connsiteY97" fmla="*/ 1687285 h 2329542"/>
              <a:gd name="connsiteX98" fmla="*/ 12149 w 2069549"/>
              <a:gd name="connsiteY98" fmla="*/ 1741714 h 2329542"/>
              <a:gd name="connsiteX99" fmla="*/ 12149 w 2069549"/>
              <a:gd name="connsiteY99" fmla="*/ 1839685 h 2329542"/>
              <a:gd name="connsiteX100" fmla="*/ 44806 w 2069549"/>
              <a:gd name="connsiteY100" fmla="*/ 1850571 h 2329542"/>
              <a:gd name="connsiteX101" fmla="*/ 88349 w 2069549"/>
              <a:gd name="connsiteY101" fmla="*/ 1883228 h 2329542"/>
              <a:gd name="connsiteX102" fmla="*/ 131892 w 2069549"/>
              <a:gd name="connsiteY102" fmla="*/ 2024742 h 2329542"/>
              <a:gd name="connsiteX103" fmla="*/ 175435 w 2069549"/>
              <a:gd name="connsiteY103" fmla="*/ 2068285 h 2329542"/>
              <a:gd name="connsiteX104" fmla="*/ 197206 w 2069549"/>
              <a:gd name="connsiteY104" fmla="*/ 2111828 h 2329542"/>
              <a:gd name="connsiteX105" fmla="*/ 284292 w 2069549"/>
              <a:gd name="connsiteY105" fmla="*/ 2166257 h 2329542"/>
              <a:gd name="connsiteX106" fmla="*/ 360492 w 2069549"/>
              <a:gd name="connsiteY106" fmla="*/ 2188028 h 2329542"/>
              <a:gd name="connsiteX107" fmla="*/ 523778 w 2069549"/>
              <a:gd name="connsiteY107" fmla="*/ 2209800 h 2329542"/>
              <a:gd name="connsiteX108" fmla="*/ 665292 w 2069549"/>
              <a:gd name="connsiteY108" fmla="*/ 2253342 h 2329542"/>
              <a:gd name="connsiteX109" fmla="*/ 697949 w 2069549"/>
              <a:gd name="connsiteY109" fmla="*/ 2275114 h 2329542"/>
              <a:gd name="connsiteX110" fmla="*/ 774149 w 2069549"/>
              <a:gd name="connsiteY110" fmla="*/ 2329542 h 2329542"/>
              <a:gd name="connsiteX111" fmla="*/ 806806 w 2069549"/>
              <a:gd name="connsiteY111" fmla="*/ 2296885 h 2329542"/>
              <a:gd name="connsiteX112" fmla="*/ 741492 w 2069549"/>
              <a:gd name="connsiteY112" fmla="*/ 2100942 h 2329542"/>
              <a:gd name="connsiteX113" fmla="*/ 730606 w 2069549"/>
              <a:gd name="connsiteY113" fmla="*/ 2024742 h 2329542"/>
              <a:gd name="connsiteX114" fmla="*/ 719721 w 2069549"/>
              <a:gd name="connsiteY114" fmla="*/ 1992085 h 2329542"/>
              <a:gd name="connsiteX115" fmla="*/ 741492 w 2069549"/>
              <a:gd name="connsiteY115" fmla="*/ 1850571 h 2329542"/>
              <a:gd name="connsiteX116" fmla="*/ 806806 w 2069549"/>
              <a:gd name="connsiteY116" fmla="*/ 1883228 h 2329542"/>
              <a:gd name="connsiteX117" fmla="*/ 828578 w 2069549"/>
              <a:gd name="connsiteY117" fmla="*/ 1926771 h 2329542"/>
              <a:gd name="connsiteX118" fmla="*/ 883006 w 2069549"/>
              <a:gd name="connsiteY118" fmla="*/ 1981200 h 2329542"/>
              <a:gd name="connsiteX119" fmla="*/ 959206 w 2069549"/>
              <a:gd name="connsiteY119" fmla="*/ 2024742 h 2329542"/>
              <a:gd name="connsiteX120" fmla="*/ 1144263 w 2069549"/>
              <a:gd name="connsiteY120" fmla="*/ 2057400 h 2329542"/>
              <a:gd name="connsiteX121" fmla="*/ 1176921 w 2069549"/>
              <a:gd name="connsiteY121" fmla="*/ 2079171 h 2329542"/>
              <a:gd name="connsiteX122" fmla="*/ 1329321 w 2069549"/>
              <a:gd name="connsiteY122" fmla="*/ 2100942 h 2329542"/>
              <a:gd name="connsiteX123" fmla="*/ 1481721 w 2069549"/>
              <a:gd name="connsiteY123" fmla="*/ 2198914 h 2329542"/>
              <a:gd name="connsiteX124" fmla="*/ 1536149 w 2069549"/>
              <a:gd name="connsiteY124" fmla="*/ 2231571 h 2329542"/>
              <a:gd name="connsiteX125" fmla="*/ 1590578 w 2069549"/>
              <a:gd name="connsiteY125" fmla="*/ 2242457 h 2329542"/>
              <a:gd name="connsiteX126" fmla="*/ 1710321 w 2069549"/>
              <a:gd name="connsiteY126" fmla="*/ 2198914 h 2329542"/>
              <a:gd name="connsiteX127" fmla="*/ 1732092 w 2069549"/>
              <a:gd name="connsiteY127" fmla="*/ 2144485 h 2329542"/>
              <a:gd name="connsiteX128" fmla="*/ 1775635 w 2069549"/>
              <a:gd name="connsiteY128" fmla="*/ 2057400 h 2329542"/>
              <a:gd name="connsiteX129" fmla="*/ 1808292 w 2069549"/>
              <a:gd name="connsiteY129" fmla="*/ 1883228 h 2329542"/>
              <a:gd name="connsiteX130" fmla="*/ 1862721 w 2069549"/>
              <a:gd name="connsiteY130" fmla="*/ 1709057 h 2329542"/>
              <a:gd name="connsiteX131" fmla="*/ 1873606 w 2069549"/>
              <a:gd name="connsiteY131" fmla="*/ 1589314 h 2329542"/>
              <a:gd name="connsiteX132" fmla="*/ 1906263 w 2069549"/>
              <a:gd name="connsiteY132" fmla="*/ 1524000 h 2329542"/>
              <a:gd name="connsiteX133" fmla="*/ 1917149 w 2069549"/>
              <a:gd name="connsiteY133" fmla="*/ 1458685 h 2329542"/>
              <a:gd name="connsiteX134" fmla="*/ 1960692 w 2069549"/>
              <a:gd name="connsiteY134" fmla="*/ 1338942 h 2329542"/>
              <a:gd name="connsiteX135" fmla="*/ 1971578 w 2069549"/>
              <a:gd name="connsiteY135" fmla="*/ 1295400 h 2329542"/>
              <a:gd name="connsiteX136" fmla="*/ 1982463 w 2069549"/>
              <a:gd name="connsiteY136" fmla="*/ 1153885 h 2329542"/>
              <a:gd name="connsiteX137" fmla="*/ 2004235 w 2069549"/>
              <a:gd name="connsiteY137" fmla="*/ 1077685 h 2329542"/>
              <a:gd name="connsiteX138" fmla="*/ 2036892 w 2069549"/>
              <a:gd name="connsiteY138" fmla="*/ 957942 h 2329542"/>
              <a:gd name="connsiteX139" fmla="*/ 2069549 w 2069549"/>
              <a:gd name="connsiteY139" fmla="*/ 816428 h 2329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2069549" h="2329542">
                <a:moveTo>
                  <a:pt x="2069549" y="816428"/>
                </a:moveTo>
                <a:cubicBezTo>
                  <a:pt x="2051406" y="820057"/>
                  <a:pt x="2033071" y="822827"/>
                  <a:pt x="2015121" y="827314"/>
                </a:cubicBezTo>
                <a:cubicBezTo>
                  <a:pt x="2003989" y="830097"/>
                  <a:pt x="1993715" y="835950"/>
                  <a:pt x="1982463" y="838200"/>
                </a:cubicBezTo>
                <a:cubicBezTo>
                  <a:pt x="1787469" y="877198"/>
                  <a:pt x="1991786" y="827703"/>
                  <a:pt x="1862721" y="859971"/>
                </a:cubicBezTo>
                <a:cubicBezTo>
                  <a:pt x="1789166" y="909005"/>
                  <a:pt x="1879904" y="851379"/>
                  <a:pt x="1753863" y="914400"/>
                </a:cubicBezTo>
                <a:cubicBezTo>
                  <a:pt x="1730754" y="925955"/>
                  <a:pt x="1680134" y="969029"/>
                  <a:pt x="1666778" y="979714"/>
                </a:cubicBezTo>
                <a:cubicBezTo>
                  <a:pt x="1659521" y="994228"/>
                  <a:pt x="1651398" y="1008341"/>
                  <a:pt x="1645006" y="1023257"/>
                </a:cubicBezTo>
                <a:cubicBezTo>
                  <a:pt x="1640486" y="1033804"/>
                  <a:pt x="1640486" y="1046367"/>
                  <a:pt x="1634121" y="1055914"/>
                </a:cubicBezTo>
                <a:cubicBezTo>
                  <a:pt x="1544068" y="1190993"/>
                  <a:pt x="1650916" y="996583"/>
                  <a:pt x="1579692" y="1121228"/>
                </a:cubicBezTo>
                <a:cubicBezTo>
                  <a:pt x="1554876" y="1164656"/>
                  <a:pt x="1557903" y="1175681"/>
                  <a:pt x="1525263" y="1219200"/>
                </a:cubicBezTo>
                <a:cubicBezTo>
                  <a:pt x="1516026" y="1231516"/>
                  <a:pt x="1503492" y="1240971"/>
                  <a:pt x="1492606" y="1251857"/>
                </a:cubicBezTo>
                <a:cubicBezTo>
                  <a:pt x="1485349" y="1280885"/>
                  <a:pt x="1481061" y="1310822"/>
                  <a:pt x="1470835" y="1338942"/>
                </a:cubicBezTo>
                <a:cubicBezTo>
                  <a:pt x="1466364" y="1351238"/>
                  <a:pt x="1452822" y="1359068"/>
                  <a:pt x="1449063" y="1371600"/>
                </a:cubicBezTo>
                <a:cubicBezTo>
                  <a:pt x="1441690" y="1396176"/>
                  <a:pt x="1443210" y="1422640"/>
                  <a:pt x="1438178" y="1447800"/>
                </a:cubicBezTo>
                <a:cubicBezTo>
                  <a:pt x="1432310" y="1477141"/>
                  <a:pt x="1422274" y="1505544"/>
                  <a:pt x="1416406" y="1534885"/>
                </a:cubicBezTo>
                <a:cubicBezTo>
                  <a:pt x="1412778" y="1553028"/>
                  <a:pt x="1409681" y="1571286"/>
                  <a:pt x="1405521" y="1589314"/>
                </a:cubicBezTo>
                <a:cubicBezTo>
                  <a:pt x="1398793" y="1618470"/>
                  <a:pt x="1389102" y="1646961"/>
                  <a:pt x="1383749" y="1676400"/>
                </a:cubicBezTo>
                <a:cubicBezTo>
                  <a:pt x="1374569" y="1726888"/>
                  <a:pt x="1372042" y="1778481"/>
                  <a:pt x="1361978" y="1828800"/>
                </a:cubicBezTo>
                <a:cubicBezTo>
                  <a:pt x="1357477" y="1851303"/>
                  <a:pt x="1344311" y="1871535"/>
                  <a:pt x="1340206" y="1894114"/>
                </a:cubicBezTo>
                <a:cubicBezTo>
                  <a:pt x="1299641" y="2117228"/>
                  <a:pt x="1340871" y="1935660"/>
                  <a:pt x="1296663" y="2068285"/>
                </a:cubicBezTo>
                <a:cubicBezTo>
                  <a:pt x="1291932" y="2082478"/>
                  <a:pt x="1295124" y="2100145"/>
                  <a:pt x="1285778" y="2111828"/>
                </a:cubicBezTo>
                <a:cubicBezTo>
                  <a:pt x="1278610" y="2120788"/>
                  <a:pt x="1264007" y="2119085"/>
                  <a:pt x="1253121" y="2122714"/>
                </a:cubicBezTo>
                <a:cubicBezTo>
                  <a:pt x="1202321" y="2115457"/>
                  <a:pt x="1149111" y="2118021"/>
                  <a:pt x="1100721" y="2100942"/>
                </a:cubicBezTo>
                <a:cubicBezTo>
                  <a:pt x="1083612" y="2094904"/>
                  <a:pt x="1080892" y="2070229"/>
                  <a:pt x="1068063" y="2057400"/>
                </a:cubicBezTo>
                <a:cubicBezTo>
                  <a:pt x="955968" y="1945306"/>
                  <a:pt x="1018215" y="2011849"/>
                  <a:pt x="948321" y="1959428"/>
                </a:cubicBezTo>
                <a:cubicBezTo>
                  <a:pt x="929734" y="1945487"/>
                  <a:pt x="912035" y="1930399"/>
                  <a:pt x="893892" y="1915885"/>
                </a:cubicBezTo>
                <a:cubicBezTo>
                  <a:pt x="886635" y="1901371"/>
                  <a:pt x="881857" y="1885324"/>
                  <a:pt x="872121" y="1872342"/>
                </a:cubicBezTo>
                <a:cubicBezTo>
                  <a:pt x="859805" y="1855921"/>
                  <a:pt x="842215" y="1844141"/>
                  <a:pt x="828578" y="1828800"/>
                </a:cubicBezTo>
                <a:cubicBezTo>
                  <a:pt x="813142" y="1811435"/>
                  <a:pt x="799549" y="1792514"/>
                  <a:pt x="785035" y="1774371"/>
                </a:cubicBezTo>
                <a:cubicBezTo>
                  <a:pt x="781406" y="1756228"/>
                  <a:pt x="778163" y="1738004"/>
                  <a:pt x="774149" y="1719942"/>
                </a:cubicBezTo>
                <a:cubicBezTo>
                  <a:pt x="770903" y="1705338"/>
                  <a:pt x="765939" y="1691119"/>
                  <a:pt x="763263" y="1676400"/>
                </a:cubicBezTo>
                <a:cubicBezTo>
                  <a:pt x="758673" y="1651156"/>
                  <a:pt x="756006" y="1625600"/>
                  <a:pt x="752378" y="1600200"/>
                </a:cubicBezTo>
                <a:cubicBezTo>
                  <a:pt x="756006" y="1571171"/>
                  <a:pt x="756685" y="1541619"/>
                  <a:pt x="763263" y="1513114"/>
                </a:cubicBezTo>
                <a:cubicBezTo>
                  <a:pt x="772522" y="1472992"/>
                  <a:pt x="797038" y="1438679"/>
                  <a:pt x="817692" y="1404257"/>
                </a:cubicBezTo>
                <a:cubicBezTo>
                  <a:pt x="842335" y="1305686"/>
                  <a:pt x="807318" y="1425007"/>
                  <a:pt x="872121" y="1295400"/>
                </a:cubicBezTo>
                <a:cubicBezTo>
                  <a:pt x="885986" y="1267670"/>
                  <a:pt x="892974" y="1236981"/>
                  <a:pt x="904778" y="1208314"/>
                </a:cubicBezTo>
                <a:cubicBezTo>
                  <a:pt x="918385" y="1175268"/>
                  <a:pt x="933807" y="1142999"/>
                  <a:pt x="948321" y="1110342"/>
                </a:cubicBezTo>
                <a:cubicBezTo>
                  <a:pt x="969947" y="980579"/>
                  <a:pt x="944300" y="1113526"/>
                  <a:pt x="991863" y="947057"/>
                </a:cubicBezTo>
                <a:cubicBezTo>
                  <a:pt x="1000145" y="918071"/>
                  <a:pt x="999909" y="887424"/>
                  <a:pt x="1013635" y="859971"/>
                </a:cubicBezTo>
                <a:cubicBezTo>
                  <a:pt x="1019486" y="848269"/>
                  <a:pt x="1028149" y="838200"/>
                  <a:pt x="1035406" y="827314"/>
                </a:cubicBezTo>
                <a:cubicBezTo>
                  <a:pt x="1039035" y="805543"/>
                  <a:pt x="1042936" y="783815"/>
                  <a:pt x="1046292" y="762000"/>
                </a:cubicBezTo>
                <a:cubicBezTo>
                  <a:pt x="1050194" y="736640"/>
                  <a:pt x="1051802" y="710888"/>
                  <a:pt x="1057178" y="685800"/>
                </a:cubicBezTo>
                <a:cubicBezTo>
                  <a:pt x="1062713" y="659970"/>
                  <a:pt x="1071692" y="635000"/>
                  <a:pt x="1078949" y="609600"/>
                </a:cubicBezTo>
                <a:cubicBezTo>
                  <a:pt x="1095724" y="441853"/>
                  <a:pt x="1104294" y="418506"/>
                  <a:pt x="1068063" y="195942"/>
                </a:cubicBezTo>
                <a:cubicBezTo>
                  <a:pt x="1045003" y="54289"/>
                  <a:pt x="1044480" y="63502"/>
                  <a:pt x="980978" y="0"/>
                </a:cubicBezTo>
                <a:cubicBezTo>
                  <a:pt x="904778" y="7257"/>
                  <a:pt x="827176" y="5511"/>
                  <a:pt x="752378" y="21771"/>
                </a:cubicBezTo>
                <a:cubicBezTo>
                  <a:pt x="739594" y="24550"/>
                  <a:pt x="736457" y="42726"/>
                  <a:pt x="730606" y="54428"/>
                </a:cubicBezTo>
                <a:cubicBezTo>
                  <a:pt x="705694" y="104251"/>
                  <a:pt x="739713" y="77978"/>
                  <a:pt x="687063" y="130628"/>
                </a:cubicBezTo>
                <a:cubicBezTo>
                  <a:pt x="674234" y="143457"/>
                  <a:pt x="656350" y="150456"/>
                  <a:pt x="643521" y="163285"/>
                </a:cubicBezTo>
                <a:cubicBezTo>
                  <a:pt x="634270" y="172536"/>
                  <a:pt x="629922" y="185726"/>
                  <a:pt x="621749" y="195942"/>
                </a:cubicBezTo>
                <a:cubicBezTo>
                  <a:pt x="615338" y="203956"/>
                  <a:pt x="606548" y="209830"/>
                  <a:pt x="599978" y="217714"/>
                </a:cubicBezTo>
                <a:cubicBezTo>
                  <a:pt x="576129" y="246333"/>
                  <a:pt x="542040" y="297874"/>
                  <a:pt x="523778" y="326571"/>
                </a:cubicBezTo>
                <a:cubicBezTo>
                  <a:pt x="512419" y="344421"/>
                  <a:pt x="500583" y="362076"/>
                  <a:pt x="491121" y="381000"/>
                </a:cubicBezTo>
                <a:cubicBezTo>
                  <a:pt x="446056" y="471129"/>
                  <a:pt x="520852" y="352733"/>
                  <a:pt x="458463" y="446314"/>
                </a:cubicBezTo>
                <a:cubicBezTo>
                  <a:pt x="434820" y="564535"/>
                  <a:pt x="465048" y="449309"/>
                  <a:pt x="425806" y="533400"/>
                </a:cubicBezTo>
                <a:cubicBezTo>
                  <a:pt x="344894" y="706784"/>
                  <a:pt x="407183" y="616288"/>
                  <a:pt x="338721" y="707571"/>
                </a:cubicBezTo>
                <a:cubicBezTo>
                  <a:pt x="291408" y="896817"/>
                  <a:pt x="342047" y="721028"/>
                  <a:pt x="295178" y="838200"/>
                </a:cubicBezTo>
                <a:cubicBezTo>
                  <a:pt x="273442" y="892540"/>
                  <a:pt x="260926" y="970423"/>
                  <a:pt x="218978" y="1012371"/>
                </a:cubicBezTo>
                <a:lnTo>
                  <a:pt x="186321" y="1045028"/>
                </a:lnTo>
                <a:cubicBezTo>
                  <a:pt x="182692" y="1063171"/>
                  <a:pt x="181286" y="1081904"/>
                  <a:pt x="175435" y="1099457"/>
                </a:cubicBezTo>
                <a:cubicBezTo>
                  <a:pt x="153374" y="1165639"/>
                  <a:pt x="122702" y="1140539"/>
                  <a:pt x="164549" y="1240971"/>
                </a:cubicBezTo>
                <a:cubicBezTo>
                  <a:pt x="171527" y="1257718"/>
                  <a:pt x="193578" y="1262742"/>
                  <a:pt x="208092" y="1273628"/>
                </a:cubicBezTo>
                <a:cubicBezTo>
                  <a:pt x="291549" y="1262742"/>
                  <a:pt x="377767" y="1264881"/>
                  <a:pt x="458463" y="1240971"/>
                </a:cubicBezTo>
                <a:cubicBezTo>
                  <a:pt x="505926" y="1226908"/>
                  <a:pt x="499865" y="1175568"/>
                  <a:pt x="512892" y="1143000"/>
                </a:cubicBezTo>
                <a:cubicBezTo>
                  <a:pt x="521932" y="1120400"/>
                  <a:pt x="536509" y="1100285"/>
                  <a:pt x="545549" y="1077685"/>
                </a:cubicBezTo>
                <a:cubicBezTo>
                  <a:pt x="579015" y="994019"/>
                  <a:pt x="531126" y="1076234"/>
                  <a:pt x="567321" y="979714"/>
                </a:cubicBezTo>
                <a:cubicBezTo>
                  <a:pt x="571915" y="967464"/>
                  <a:pt x="581835" y="957943"/>
                  <a:pt x="589092" y="947057"/>
                </a:cubicBezTo>
                <a:cubicBezTo>
                  <a:pt x="615719" y="813924"/>
                  <a:pt x="585761" y="952013"/>
                  <a:pt x="610863" y="859971"/>
                </a:cubicBezTo>
                <a:cubicBezTo>
                  <a:pt x="618736" y="831103"/>
                  <a:pt x="624925" y="801797"/>
                  <a:pt x="632635" y="772885"/>
                </a:cubicBezTo>
                <a:cubicBezTo>
                  <a:pt x="639442" y="747361"/>
                  <a:pt x="647455" y="722171"/>
                  <a:pt x="654406" y="696685"/>
                </a:cubicBezTo>
                <a:cubicBezTo>
                  <a:pt x="660866" y="672997"/>
                  <a:pt x="675887" y="602729"/>
                  <a:pt x="687063" y="587828"/>
                </a:cubicBezTo>
                <a:cubicBezTo>
                  <a:pt x="703287" y="566197"/>
                  <a:pt x="814587" y="545061"/>
                  <a:pt x="817692" y="544285"/>
                </a:cubicBezTo>
                <a:cubicBezTo>
                  <a:pt x="839463" y="547914"/>
                  <a:pt x="872287" y="535877"/>
                  <a:pt x="883006" y="555171"/>
                </a:cubicBezTo>
                <a:cubicBezTo>
                  <a:pt x="897213" y="580744"/>
                  <a:pt x="878821" y="613780"/>
                  <a:pt x="872121" y="642257"/>
                </a:cubicBezTo>
                <a:cubicBezTo>
                  <a:pt x="864810" y="673330"/>
                  <a:pt x="838864" y="783892"/>
                  <a:pt x="785035" y="794657"/>
                </a:cubicBezTo>
                <a:lnTo>
                  <a:pt x="730606" y="805542"/>
                </a:lnTo>
                <a:cubicBezTo>
                  <a:pt x="716092" y="812799"/>
                  <a:pt x="701978" y="820921"/>
                  <a:pt x="687063" y="827314"/>
                </a:cubicBezTo>
                <a:cubicBezTo>
                  <a:pt x="676516" y="831834"/>
                  <a:pt x="648246" y="828519"/>
                  <a:pt x="654406" y="838200"/>
                </a:cubicBezTo>
                <a:cubicBezTo>
                  <a:pt x="681956" y="881493"/>
                  <a:pt x="728249" y="909542"/>
                  <a:pt x="763263" y="947057"/>
                </a:cubicBezTo>
                <a:cubicBezTo>
                  <a:pt x="779116" y="964042"/>
                  <a:pt x="792292" y="983342"/>
                  <a:pt x="806806" y="1001485"/>
                </a:cubicBezTo>
                <a:cubicBezTo>
                  <a:pt x="803178" y="1030514"/>
                  <a:pt x="808180" y="1062009"/>
                  <a:pt x="795921" y="1088571"/>
                </a:cubicBezTo>
                <a:cubicBezTo>
                  <a:pt x="773178" y="1137848"/>
                  <a:pt x="748035" y="1140819"/>
                  <a:pt x="708835" y="1153885"/>
                </a:cubicBezTo>
                <a:cubicBezTo>
                  <a:pt x="701578" y="1161142"/>
                  <a:pt x="692343" y="1166856"/>
                  <a:pt x="687063" y="1175657"/>
                </a:cubicBezTo>
                <a:cubicBezTo>
                  <a:pt x="681160" y="1185496"/>
                  <a:pt x="680698" y="1197767"/>
                  <a:pt x="676178" y="1208314"/>
                </a:cubicBezTo>
                <a:cubicBezTo>
                  <a:pt x="669786" y="1223230"/>
                  <a:pt x="661663" y="1237343"/>
                  <a:pt x="654406" y="1251857"/>
                </a:cubicBezTo>
                <a:cubicBezTo>
                  <a:pt x="650778" y="1266371"/>
                  <a:pt x="644550" y="1280474"/>
                  <a:pt x="643521" y="1295400"/>
                </a:cubicBezTo>
                <a:cubicBezTo>
                  <a:pt x="637275" y="1385971"/>
                  <a:pt x="639103" y="1476986"/>
                  <a:pt x="632635" y="1567542"/>
                </a:cubicBezTo>
                <a:cubicBezTo>
                  <a:pt x="631817" y="1578988"/>
                  <a:pt x="626881" y="1589937"/>
                  <a:pt x="621749" y="1600200"/>
                </a:cubicBezTo>
                <a:cubicBezTo>
                  <a:pt x="615898" y="1611902"/>
                  <a:pt x="607235" y="1621971"/>
                  <a:pt x="599978" y="1632857"/>
                </a:cubicBezTo>
                <a:cubicBezTo>
                  <a:pt x="589092" y="1625600"/>
                  <a:pt x="580013" y="1614258"/>
                  <a:pt x="567321" y="1611085"/>
                </a:cubicBezTo>
                <a:cubicBezTo>
                  <a:pt x="535444" y="1603116"/>
                  <a:pt x="493662" y="1622303"/>
                  <a:pt x="469349" y="1600200"/>
                </a:cubicBezTo>
                <a:cubicBezTo>
                  <a:pt x="444595" y="1577696"/>
                  <a:pt x="461421" y="1532683"/>
                  <a:pt x="447578" y="1502228"/>
                </a:cubicBezTo>
                <a:cubicBezTo>
                  <a:pt x="442164" y="1490318"/>
                  <a:pt x="425807" y="1487714"/>
                  <a:pt x="414921" y="1480457"/>
                </a:cubicBezTo>
                <a:cubicBezTo>
                  <a:pt x="338721" y="1487714"/>
                  <a:pt x="262039" y="1491010"/>
                  <a:pt x="186321" y="1502228"/>
                </a:cubicBezTo>
                <a:cubicBezTo>
                  <a:pt x="163619" y="1505591"/>
                  <a:pt x="121006" y="1524000"/>
                  <a:pt x="121006" y="1524000"/>
                </a:cubicBezTo>
                <a:cubicBezTo>
                  <a:pt x="113749" y="1542143"/>
                  <a:pt x="108725" y="1561347"/>
                  <a:pt x="99235" y="1578428"/>
                </a:cubicBezTo>
                <a:cubicBezTo>
                  <a:pt x="90424" y="1594288"/>
                  <a:pt x="74692" y="1605744"/>
                  <a:pt x="66578" y="1621971"/>
                </a:cubicBezTo>
                <a:cubicBezTo>
                  <a:pt x="56315" y="1642497"/>
                  <a:pt x="54302" y="1666393"/>
                  <a:pt x="44806" y="1687285"/>
                </a:cubicBezTo>
                <a:cubicBezTo>
                  <a:pt x="36051" y="1706547"/>
                  <a:pt x="23035" y="1723571"/>
                  <a:pt x="12149" y="1741714"/>
                </a:cubicBezTo>
                <a:cubicBezTo>
                  <a:pt x="3887" y="1774762"/>
                  <a:pt x="-10466" y="1805763"/>
                  <a:pt x="12149" y="1839685"/>
                </a:cubicBezTo>
                <a:cubicBezTo>
                  <a:pt x="18514" y="1849232"/>
                  <a:pt x="33920" y="1846942"/>
                  <a:pt x="44806" y="1850571"/>
                </a:cubicBezTo>
                <a:cubicBezTo>
                  <a:pt x="59320" y="1861457"/>
                  <a:pt x="77463" y="1868714"/>
                  <a:pt x="88349" y="1883228"/>
                </a:cubicBezTo>
                <a:cubicBezTo>
                  <a:pt x="115627" y="1919598"/>
                  <a:pt x="113968" y="1988893"/>
                  <a:pt x="131892" y="2024742"/>
                </a:cubicBezTo>
                <a:cubicBezTo>
                  <a:pt x="141072" y="2043101"/>
                  <a:pt x="160921" y="2053771"/>
                  <a:pt x="175435" y="2068285"/>
                </a:cubicBezTo>
                <a:cubicBezTo>
                  <a:pt x="182692" y="2082799"/>
                  <a:pt x="186645" y="2099507"/>
                  <a:pt x="197206" y="2111828"/>
                </a:cubicBezTo>
                <a:cubicBezTo>
                  <a:pt x="215353" y="2133000"/>
                  <a:pt x="258848" y="2155353"/>
                  <a:pt x="284292" y="2166257"/>
                </a:cubicBezTo>
                <a:cubicBezTo>
                  <a:pt x="302444" y="2174036"/>
                  <a:pt x="343236" y="2184577"/>
                  <a:pt x="360492" y="2188028"/>
                </a:cubicBezTo>
                <a:cubicBezTo>
                  <a:pt x="421571" y="2200244"/>
                  <a:pt x="458425" y="2202538"/>
                  <a:pt x="523778" y="2209800"/>
                </a:cubicBezTo>
                <a:cubicBezTo>
                  <a:pt x="576344" y="2222941"/>
                  <a:pt x="609206" y="2229972"/>
                  <a:pt x="665292" y="2253342"/>
                </a:cubicBezTo>
                <a:cubicBezTo>
                  <a:pt x="677369" y="2258374"/>
                  <a:pt x="687303" y="2267510"/>
                  <a:pt x="697949" y="2275114"/>
                </a:cubicBezTo>
                <a:cubicBezTo>
                  <a:pt x="792439" y="2342607"/>
                  <a:pt x="697205" y="2278247"/>
                  <a:pt x="774149" y="2329542"/>
                </a:cubicBezTo>
                <a:cubicBezTo>
                  <a:pt x="785035" y="2318656"/>
                  <a:pt x="807710" y="2312253"/>
                  <a:pt x="806806" y="2296885"/>
                </a:cubicBezTo>
                <a:cubicBezTo>
                  <a:pt x="802006" y="2215286"/>
                  <a:pt x="773621" y="2165202"/>
                  <a:pt x="741492" y="2100942"/>
                </a:cubicBezTo>
                <a:cubicBezTo>
                  <a:pt x="737863" y="2075542"/>
                  <a:pt x="735638" y="2049902"/>
                  <a:pt x="730606" y="2024742"/>
                </a:cubicBezTo>
                <a:cubicBezTo>
                  <a:pt x="728356" y="2013490"/>
                  <a:pt x="719005" y="2003537"/>
                  <a:pt x="719721" y="1992085"/>
                </a:cubicBezTo>
                <a:cubicBezTo>
                  <a:pt x="722698" y="1944452"/>
                  <a:pt x="734235" y="1897742"/>
                  <a:pt x="741492" y="1850571"/>
                </a:cubicBezTo>
                <a:cubicBezTo>
                  <a:pt x="763263" y="1861457"/>
                  <a:pt x="788487" y="1867199"/>
                  <a:pt x="806806" y="1883228"/>
                </a:cubicBezTo>
                <a:cubicBezTo>
                  <a:pt x="819019" y="1893914"/>
                  <a:pt x="818615" y="1913962"/>
                  <a:pt x="828578" y="1926771"/>
                </a:cubicBezTo>
                <a:cubicBezTo>
                  <a:pt x="844330" y="1947024"/>
                  <a:pt x="862480" y="1965805"/>
                  <a:pt x="883006" y="1981200"/>
                </a:cubicBezTo>
                <a:cubicBezTo>
                  <a:pt x="906409" y="1998753"/>
                  <a:pt x="931619" y="2015006"/>
                  <a:pt x="959206" y="2024742"/>
                </a:cubicBezTo>
                <a:cubicBezTo>
                  <a:pt x="995661" y="2037608"/>
                  <a:pt x="1099078" y="2050945"/>
                  <a:pt x="1144263" y="2057400"/>
                </a:cubicBezTo>
                <a:cubicBezTo>
                  <a:pt x="1155149" y="2064657"/>
                  <a:pt x="1164186" y="2076175"/>
                  <a:pt x="1176921" y="2079171"/>
                </a:cubicBezTo>
                <a:cubicBezTo>
                  <a:pt x="1226873" y="2090924"/>
                  <a:pt x="1329321" y="2100942"/>
                  <a:pt x="1329321" y="2100942"/>
                </a:cubicBezTo>
                <a:cubicBezTo>
                  <a:pt x="1538768" y="2247555"/>
                  <a:pt x="1366579" y="2134945"/>
                  <a:pt x="1481721" y="2198914"/>
                </a:cubicBezTo>
                <a:cubicBezTo>
                  <a:pt x="1500216" y="2209189"/>
                  <a:pt x="1516504" y="2223713"/>
                  <a:pt x="1536149" y="2231571"/>
                </a:cubicBezTo>
                <a:cubicBezTo>
                  <a:pt x="1553328" y="2238443"/>
                  <a:pt x="1572435" y="2238828"/>
                  <a:pt x="1590578" y="2242457"/>
                </a:cubicBezTo>
                <a:cubicBezTo>
                  <a:pt x="1606414" y="2238498"/>
                  <a:pt x="1689469" y="2228106"/>
                  <a:pt x="1710321" y="2198914"/>
                </a:cubicBezTo>
                <a:cubicBezTo>
                  <a:pt x="1721679" y="2183013"/>
                  <a:pt x="1723903" y="2162227"/>
                  <a:pt x="1732092" y="2144485"/>
                </a:cubicBezTo>
                <a:cubicBezTo>
                  <a:pt x="1745692" y="2115017"/>
                  <a:pt x="1775635" y="2057400"/>
                  <a:pt x="1775635" y="2057400"/>
                </a:cubicBezTo>
                <a:cubicBezTo>
                  <a:pt x="1791648" y="1913285"/>
                  <a:pt x="1775718" y="2007011"/>
                  <a:pt x="1808292" y="1883228"/>
                </a:cubicBezTo>
                <a:cubicBezTo>
                  <a:pt x="1848950" y="1728727"/>
                  <a:pt x="1819407" y="1795684"/>
                  <a:pt x="1862721" y="1709057"/>
                </a:cubicBezTo>
                <a:cubicBezTo>
                  <a:pt x="1866349" y="1669143"/>
                  <a:pt x="1864427" y="1628328"/>
                  <a:pt x="1873606" y="1589314"/>
                </a:cubicBezTo>
                <a:cubicBezTo>
                  <a:pt x="1879181" y="1565620"/>
                  <a:pt x="1898566" y="1547092"/>
                  <a:pt x="1906263" y="1524000"/>
                </a:cubicBezTo>
                <a:cubicBezTo>
                  <a:pt x="1913243" y="1503061"/>
                  <a:pt x="1911796" y="1480098"/>
                  <a:pt x="1917149" y="1458685"/>
                </a:cubicBezTo>
                <a:cubicBezTo>
                  <a:pt x="1934935" y="1387544"/>
                  <a:pt x="1939054" y="1403856"/>
                  <a:pt x="1960692" y="1338942"/>
                </a:cubicBezTo>
                <a:cubicBezTo>
                  <a:pt x="1965423" y="1324749"/>
                  <a:pt x="1967949" y="1309914"/>
                  <a:pt x="1971578" y="1295400"/>
                </a:cubicBezTo>
                <a:cubicBezTo>
                  <a:pt x="1975206" y="1248228"/>
                  <a:pt x="1975445" y="1200673"/>
                  <a:pt x="1982463" y="1153885"/>
                </a:cubicBezTo>
                <a:cubicBezTo>
                  <a:pt x="1986382" y="1127761"/>
                  <a:pt x="1997828" y="1103313"/>
                  <a:pt x="2004235" y="1077685"/>
                </a:cubicBezTo>
                <a:cubicBezTo>
                  <a:pt x="2035011" y="954584"/>
                  <a:pt x="1990182" y="1098076"/>
                  <a:pt x="2036892" y="957942"/>
                </a:cubicBezTo>
                <a:lnTo>
                  <a:pt x="2069549" y="816428"/>
                </a:lnTo>
                <a:close/>
              </a:path>
            </a:pathLst>
          </a:cu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orme libre : forme 15">
            <a:extLst>
              <a:ext uri="{FF2B5EF4-FFF2-40B4-BE49-F238E27FC236}">
                <a16:creationId xmlns:a16="http://schemas.microsoft.com/office/drawing/2014/main" id="{FEB9A44C-AF4A-ED5C-94CE-DD5D45CDAD3B}"/>
              </a:ext>
            </a:extLst>
          </p:cNvPr>
          <p:cNvSpPr/>
          <p:nvPr/>
        </p:nvSpPr>
        <p:spPr>
          <a:xfrm>
            <a:off x="6516800" y="1545771"/>
            <a:ext cx="2453029" cy="2286000"/>
          </a:xfrm>
          <a:custGeom>
            <a:avLst/>
            <a:gdLst>
              <a:gd name="connsiteX0" fmla="*/ 754857 w 2453029"/>
              <a:gd name="connsiteY0" fmla="*/ 598715 h 2286000"/>
              <a:gd name="connsiteX1" fmla="*/ 733086 w 2453029"/>
              <a:gd name="connsiteY1" fmla="*/ 326572 h 2286000"/>
              <a:gd name="connsiteX2" fmla="*/ 689543 w 2453029"/>
              <a:gd name="connsiteY2" fmla="*/ 315686 h 2286000"/>
              <a:gd name="connsiteX3" fmla="*/ 515371 w 2453029"/>
              <a:gd name="connsiteY3" fmla="*/ 326572 h 2286000"/>
              <a:gd name="connsiteX4" fmla="*/ 439171 w 2453029"/>
              <a:gd name="connsiteY4" fmla="*/ 370115 h 2286000"/>
              <a:gd name="connsiteX5" fmla="*/ 352086 w 2453029"/>
              <a:gd name="connsiteY5" fmla="*/ 435429 h 2286000"/>
              <a:gd name="connsiteX6" fmla="*/ 319429 w 2453029"/>
              <a:gd name="connsiteY6" fmla="*/ 468086 h 2286000"/>
              <a:gd name="connsiteX7" fmla="*/ 123486 w 2453029"/>
              <a:gd name="connsiteY7" fmla="*/ 468086 h 2286000"/>
              <a:gd name="connsiteX8" fmla="*/ 47286 w 2453029"/>
              <a:gd name="connsiteY8" fmla="*/ 435429 h 2286000"/>
              <a:gd name="connsiteX9" fmla="*/ 3743 w 2453029"/>
              <a:gd name="connsiteY9" fmla="*/ 391886 h 2286000"/>
              <a:gd name="connsiteX10" fmla="*/ 47286 w 2453029"/>
              <a:gd name="connsiteY10" fmla="*/ 272143 h 2286000"/>
              <a:gd name="connsiteX11" fmla="*/ 90829 w 2453029"/>
              <a:gd name="connsiteY11" fmla="*/ 261258 h 2286000"/>
              <a:gd name="connsiteX12" fmla="*/ 308543 w 2453029"/>
              <a:gd name="connsiteY12" fmla="*/ 228600 h 2286000"/>
              <a:gd name="connsiteX13" fmla="*/ 395629 w 2453029"/>
              <a:gd name="connsiteY13" fmla="*/ 206829 h 2286000"/>
              <a:gd name="connsiteX14" fmla="*/ 526257 w 2453029"/>
              <a:gd name="connsiteY14" fmla="*/ 163286 h 2286000"/>
              <a:gd name="connsiteX15" fmla="*/ 624229 w 2453029"/>
              <a:gd name="connsiteY15" fmla="*/ 130629 h 2286000"/>
              <a:gd name="connsiteX16" fmla="*/ 754857 w 2453029"/>
              <a:gd name="connsiteY16" fmla="*/ 108858 h 2286000"/>
              <a:gd name="connsiteX17" fmla="*/ 809286 w 2453029"/>
              <a:gd name="connsiteY17" fmla="*/ 76200 h 2286000"/>
              <a:gd name="connsiteX18" fmla="*/ 874600 w 2453029"/>
              <a:gd name="connsiteY18" fmla="*/ 10886 h 2286000"/>
              <a:gd name="connsiteX19" fmla="*/ 929029 w 2453029"/>
              <a:gd name="connsiteY19" fmla="*/ 0 h 2286000"/>
              <a:gd name="connsiteX20" fmla="*/ 994343 w 2453029"/>
              <a:gd name="connsiteY20" fmla="*/ 21772 h 2286000"/>
              <a:gd name="connsiteX21" fmla="*/ 1005229 w 2453029"/>
              <a:gd name="connsiteY21" fmla="*/ 54429 h 2286000"/>
              <a:gd name="connsiteX22" fmla="*/ 1027000 w 2453029"/>
              <a:gd name="connsiteY22" fmla="*/ 97972 h 2286000"/>
              <a:gd name="connsiteX23" fmla="*/ 1059657 w 2453029"/>
              <a:gd name="connsiteY23" fmla="*/ 228600 h 2286000"/>
              <a:gd name="connsiteX24" fmla="*/ 1114086 w 2453029"/>
              <a:gd name="connsiteY24" fmla="*/ 326572 h 2286000"/>
              <a:gd name="connsiteX25" fmla="*/ 1157629 w 2453029"/>
              <a:gd name="connsiteY25" fmla="*/ 424543 h 2286000"/>
              <a:gd name="connsiteX26" fmla="*/ 1266486 w 2453029"/>
              <a:gd name="connsiteY26" fmla="*/ 402772 h 2286000"/>
              <a:gd name="connsiteX27" fmla="*/ 1310029 w 2453029"/>
              <a:gd name="connsiteY27" fmla="*/ 391886 h 2286000"/>
              <a:gd name="connsiteX28" fmla="*/ 1364457 w 2453029"/>
              <a:gd name="connsiteY28" fmla="*/ 359229 h 2286000"/>
              <a:gd name="connsiteX29" fmla="*/ 1418886 w 2453029"/>
              <a:gd name="connsiteY29" fmla="*/ 348343 h 2286000"/>
              <a:gd name="connsiteX30" fmla="*/ 1505971 w 2453029"/>
              <a:gd name="connsiteY30" fmla="*/ 304800 h 2286000"/>
              <a:gd name="connsiteX31" fmla="*/ 1712800 w 2453029"/>
              <a:gd name="connsiteY31" fmla="*/ 511629 h 2286000"/>
              <a:gd name="connsiteX32" fmla="*/ 1680143 w 2453029"/>
              <a:gd name="connsiteY32" fmla="*/ 468086 h 2286000"/>
              <a:gd name="connsiteX33" fmla="*/ 1658371 w 2453029"/>
              <a:gd name="connsiteY33" fmla="*/ 424543 h 2286000"/>
              <a:gd name="connsiteX34" fmla="*/ 1625714 w 2453029"/>
              <a:gd name="connsiteY34" fmla="*/ 370115 h 2286000"/>
              <a:gd name="connsiteX35" fmla="*/ 1614829 w 2453029"/>
              <a:gd name="connsiteY35" fmla="*/ 272143 h 2286000"/>
              <a:gd name="connsiteX36" fmla="*/ 1799886 w 2453029"/>
              <a:gd name="connsiteY36" fmla="*/ 272143 h 2286000"/>
              <a:gd name="connsiteX37" fmla="*/ 1854314 w 2453029"/>
              <a:gd name="connsiteY37" fmla="*/ 326572 h 2286000"/>
              <a:gd name="connsiteX38" fmla="*/ 1930514 w 2453029"/>
              <a:gd name="connsiteY38" fmla="*/ 435429 h 2286000"/>
              <a:gd name="connsiteX39" fmla="*/ 2006714 w 2453029"/>
              <a:gd name="connsiteY39" fmla="*/ 511629 h 2286000"/>
              <a:gd name="connsiteX40" fmla="*/ 2028486 w 2453029"/>
              <a:gd name="connsiteY40" fmla="*/ 533400 h 2286000"/>
              <a:gd name="connsiteX41" fmla="*/ 2126457 w 2453029"/>
              <a:gd name="connsiteY41" fmla="*/ 576943 h 2286000"/>
              <a:gd name="connsiteX42" fmla="*/ 2170000 w 2453029"/>
              <a:gd name="connsiteY42" fmla="*/ 598715 h 2286000"/>
              <a:gd name="connsiteX43" fmla="*/ 2213543 w 2453029"/>
              <a:gd name="connsiteY43" fmla="*/ 642258 h 2286000"/>
              <a:gd name="connsiteX44" fmla="*/ 2267971 w 2453029"/>
              <a:gd name="connsiteY44" fmla="*/ 685800 h 2286000"/>
              <a:gd name="connsiteX45" fmla="*/ 2322400 w 2453029"/>
              <a:gd name="connsiteY45" fmla="*/ 751115 h 2286000"/>
              <a:gd name="connsiteX46" fmla="*/ 2398600 w 2453029"/>
              <a:gd name="connsiteY46" fmla="*/ 903515 h 2286000"/>
              <a:gd name="connsiteX47" fmla="*/ 2431257 w 2453029"/>
              <a:gd name="connsiteY47" fmla="*/ 1099458 h 2286000"/>
              <a:gd name="connsiteX48" fmla="*/ 2453029 w 2453029"/>
              <a:gd name="connsiteY48" fmla="*/ 1164772 h 2286000"/>
              <a:gd name="connsiteX49" fmla="*/ 2420371 w 2453029"/>
              <a:gd name="connsiteY49" fmla="*/ 1328058 h 2286000"/>
              <a:gd name="connsiteX50" fmla="*/ 2202657 w 2453029"/>
              <a:gd name="connsiteY50" fmla="*/ 1349829 h 2286000"/>
              <a:gd name="connsiteX51" fmla="*/ 2159114 w 2453029"/>
              <a:gd name="connsiteY51" fmla="*/ 1175658 h 2286000"/>
              <a:gd name="connsiteX52" fmla="*/ 2126457 w 2453029"/>
              <a:gd name="connsiteY52" fmla="*/ 1110343 h 2286000"/>
              <a:gd name="connsiteX53" fmla="*/ 1974057 w 2453029"/>
              <a:gd name="connsiteY53" fmla="*/ 1023258 h 2286000"/>
              <a:gd name="connsiteX54" fmla="*/ 1876086 w 2453029"/>
              <a:gd name="connsiteY54" fmla="*/ 990600 h 2286000"/>
              <a:gd name="connsiteX55" fmla="*/ 1821657 w 2453029"/>
              <a:gd name="connsiteY55" fmla="*/ 947058 h 2286000"/>
              <a:gd name="connsiteX56" fmla="*/ 1789000 w 2453029"/>
              <a:gd name="connsiteY56" fmla="*/ 881743 h 2286000"/>
              <a:gd name="connsiteX57" fmla="*/ 1778114 w 2453029"/>
              <a:gd name="connsiteY57" fmla="*/ 849086 h 2286000"/>
              <a:gd name="connsiteX58" fmla="*/ 1745457 w 2453029"/>
              <a:gd name="connsiteY58" fmla="*/ 827315 h 2286000"/>
              <a:gd name="connsiteX59" fmla="*/ 1527743 w 2453029"/>
              <a:gd name="connsiteY59" fmla="*/ 729343 h 2286000"/>
              <a:gd name="connsiteX60" fmla="*/ 1418886 w 2453029"/>
              <a:gd name="connsiteY60" fmla="*/ 751115 h 2286000"/>
              <a:gd name="connsiteX61" fmla="*/ 1473314 w 2453029"/>
              <a:gd name="connsiteY61" fmla="*/ 936172 h 2286000"/>
              <a:gd name="connsiteX62" fmla="*/ 1549514 w 2453029"/>
              <a:gd name="connsiteY62" fmla="*/ 947058 h 2286000"/>
              <a:gd name="connsiteX63" fmla="*/ 1582171 w 2453029"/>
              <a:gd name="connsiteY63" fmla="*/ 957943 h 2286000"/>
              <a:gd name="connsiteX64" fmla="*/ 1625714 w 2453029"/>
              <a:gd name="connsiteY64" fmla="*/ 1034143 h 2286000"/>
              <a:gd name="connsiteX65" fmla="*/ 1669257 w 2453029"/>
              <a:gd name="connsiteY65" fmla="*/ 1099458 h 2286000"/>
              <a:gd name="connsiteX66" fmla="*/ 1680143 w 2453029"/>
              <a:gd name="connsiteY66" fmla="*/ 1143000 h 2286000"/>
              <a:gd name="connsiteX67" fmla="*/ 1701914 w 2453029"/>
              <a:gd name="connsiteY67" fmla="*/ 1175658 h 2286000"/>
              <a:gd name="connsiteX68" fmla="*/ 1810771 w 2453029"/>
              <a:gd name="connsiteY68" fmla="*/ 1284515 h 2286000"/>
              <a:gd name="connsiteX69" fmla="*/ 1876086 w 2453029"/>
              <a:gd name="connsiteY69" fmla="*/ 1328058 h 2286000"/>
              <a:gd name="connsiteX70" fmla="*/ 2006714 w 2453029"/>
              <a:gd name="connsiteY70" fmla="*/ 1349829 h 2286000"/>
              <a:gd name="connsiteX71" fmla="*/ 2039371 w 2453029"/>
              <a:gd name="connsiteY71" fmla="*/ 1360715 h 2286000"/>
              <a:gd name="connsiteX72" fmla="*/ 2137343 w 2453029"/>
              <a:gd name="connsiteY72" fmla="*/ 1371600 h 2286000"/>
              <a:gd name="connsiteX73" fmla="*/ 2170000 w 2453029"/>
              <a:gd name="connsiteY73" fmla="*/ 1393372 h 2286000"/>
              <a:gd name="connsiteX74" fmla="*/ 2191771 w 2453029"/>
              <a:gd name="connsiteY74" fmla="*/ 1426029 h 2286000"/>
              <a:gd name="connsiteX75" fmla="*/ 2267971 w 2453029"/>
              <a:gd name="connsiteY75" fmla="*/ 1480458 h 2286000"/>
              <a:gd name="connsiteX76" fmla="*/ 2289743 w 2453029"/>
              <a:gd name="connsiteY76" fmla="*/ 1502229 h 2286000"/>
              <a:gd name="connsiteX77" fmla="*/ 2300629 w 2453029"/>
              <a:gd name="connsiteY77" fmla="*/ 1545772 h 2286000"/>
              <a:gd name="connsiteX78" fmla="*/ 2289743 w 2453029"/>
              <a:gd name="connsiteY78" fmla="*/ 1632858 h 2286000"/>
              <a:gd name="connsiteX79" fmla="*/ 2267971 w 2453029"/>
              <a:gd name="connsiteY79" fmla="*/ 1785258 h 2286000"/>
              <a:gd name="connsiteX80" fmla="*/ 2246200 w 2453029"/>
              <a:gd name="connsiteY80" fmla="*/ 2242458 h 2286000"/>
              <a:gd name="connsiteX81" fmla="*/ 2202657 w 2453029"/>
              <a:gd name="connsiteY81" fmla="*/ 2286000 h 2286000"/>
              <a:gd name="connsiteX82" fmla="*/ 2017600 w 2453029"/>
              <a:gd name="connsiteY82" fmla="*/ 2264229 h 2286000"/>
              <a:gd name="connsiteX83" fmla="*/ 1930514 w 2453029"/>
              <a:gd name="connsiteY83" fmla="*/ 2231572 h 2286000"/>
              <a:gd name="connsiteX84" fmla="*/ 1897857 w 2453029"/>
              <a:gd name="connsiteY84" fmla="*/ 2220686 h 2286000"/>
              <a:gd name="connsiteX85" fmla="*/ 1876086 w 2453029"/>
              <a:gd name="connsiteY85" fmla="*/ 1828800 h 2286000"/>
              <a:gd name="connsiteX86" fmla="*/ 1843429 w 2453029"/>
              <a:gd name="connsiteY86" fmla="*/ 1676400 h 2286000"/>
              <a:gd name="connsiteX87" fmla="*/ 1799886 w 2453029"/>
              <a:gd name="connsiteY87" fmla="*/ 1458686 h 2286000"/>
              <a:gd name="connsiteX88" fmla="*/ 1789000 w 2453029"/>
              <a:gd name="connsiteY88" fmla="*/ 1415143 h 2286000"/>
              <a:gd name="connsiteX89" fmla="*/ 1756343 w 2453029"/>
              <a:gd name="connsiteY89" fmla="*/ 1371600 h 2286000"/>
              <a:gd name="connsiteX90" fmla="*/ 1712800 w 2453029"/>
              <a:gd name="connsiteY90" fmla="*/ 1306286 h 2286000"/>
              <a:gd name="connsiteX91" fmla="*/ 1527743 w 2453029"/>
              <a:gd name="connsiteY91" fmla="*/ 1251858 h 2286000"/>
              <a:gd name="connsiteX92" fmla="*/ 1473314 w 2453029"/>
              <a:gd name="connsiteY92" fmla="*/ 1230086 h 2286000"/>
              <a:gd name="connsiteX93" fmla="*/ 1429771 w 2453029"/>
              <a:gd name="connsiteY93" fmla="*/ 1219200 h 2286000"/>
              <a:gd name="connsiteX94" fmla="*/ 1288257 w 2453029"/>
              <a:gd name="connsiteY94" fmla="*/ 1175658 h 2286000"/>
              <a:gd name="connsiteX95" fmla="*/ 1233829 w 2453029"/>
              <a:gd name="connsiteY95" fmla="*/ 1143000 h 2286000"/>
              <a:gd name="connsiteX96" fmla="*/ 1168514 w 2453029"/>
              <a:gd name="connsiteY96" fmla="*/ 1110343 h 2286000"/>
              <a:gd name="connsiteX97" fmla="*/ 1081429 w 2453029"/>
              <a:gd name="connsiteY97" fmla="*/ 1045029 h 2286000"/>
              <a:gd name="connsiteX98" fmla="*/ 994343 w 2453029"/>
              <a:gd name="connsiteY98" fmla="*/ 957943 h 2286000"/>
              <a:gd name="connsiteX99" fmla="*/ 852829 w 2453029"/>
              <a:gd name="connsiteY99" fmla="*/ 859972 h 2286000"/>
              <a:gd name="connsiteX100" fmla="*/ 798400 w 2453029"/>
              <a:gd name="connsiteY100" fmla="*/ 794658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453029" h="2286000">
                <a:moveTo>
                  <a:pt x="754857" y="598715"/>
                </a:moveTo>
                <a:cubicBezTo>
                  <a:pt x="747600" y="508001"/>
                  <a:pt x="753549" y="415246"/>
                  <a:pt x="733086" y="326572"/>
                </a:cubicBezTo>
                <a:cubicBezTo>
                  <a:pt x="729722" y="311994"/>
                  <a:pt x="704504" y="315686"/>
                  <a:pt x="689543" y="315686"/>
                </a:cubicBezTo>
                <a:cubicBezTo>
                  <a:pt x="631372" y="315686"/>
                  <a:pt x="573428" y="322943"/>
                  <a:pt x="515371" y="326572"/>
                </a:cubicBezTo>
                <a:cubicBezTo>
                  <a:pt x="490662" y="338927"/>
                  <a:pt x="460712" y="351651"/>
                  <a:pt x="439171" y="370115"/>
                </a:cubicBezTo>
                <a:cubicBezTo>
                  <a:pt x="362147" y="436136"/>
                  <a:pt x="431387" y="395780"/>
                  <a:pt x="352086" y="435429"/>
                </a:cubicBezTo>
                <a:cubicBezTo>
                  <a:pt x="341200" y="446315"/>
                  <a:pt x="332795" y="460448"/>
                  <a:pt x="319429" y="468086"/>
                </a:cubicBezTo>
                <a:cubicBezTo>
                  <a:pt x="272952" y="494644"/>
                  <a:pt x="132602" y="468737"/>
                  <a:pt x="123486" y="468086"/>
                </a:cubicBezTo>
                <a:cubicBezTo>
                  <a:pt x="98086" y="457200"/>
                  <a:pt x="70600" y="450265"/>
                  <a:pt x="47286" y="435429"/>
                </a:cubicBezTo>
                <a:cubicBezTo>
                  <a:pt x="29969" y="424409"/>
                  <a:pt x="8721" y="411800"/>
                  <a:pt x="3743" y="391886"/>
                </a:cubicBezTo>
                <a:cubicBezTo>
                  <a:pt x="-7546" y="346731"/>
                  <a:pt x="6617" y="295382"/>
                  <a:pt x="47286" y="272143"/>
                </a:cubicBezTo>
                <a:cubicBezTo>
                  <a:pt x="60276" y="264720"/>
                  <a:pt x="76072" y="263718"/>
                  <a:pt x="90829" y="261258"/>
                </a:cubicBezTo>
                <a:cubicBezTo>
                  <a:pt x="163214" y="249194"/>
                  <a:pt x="236303" y="241500"/>
                  <a:pt x="308543" y="228600"/>
                </a:cubicBezTo>
                <a:cubicBezTo>
                  <a:pt x="337999" y="223340"/>
                  <a:pt x="366600" y="214086"/>
                  <a:pt x="395629" y="206829"/>
                </a:cubicBezTo>
                <a:cubicBezTo>
                  <a:pt x="467230" y="153128"/>
                  <a:pt x="413662" y="182052"/>
                  <a:pt x="526257" y="163286"/>
                </a:cubicBezTo>
                <a:cubicBezTo>
                  <a:pt x="588921" y="152842"/>
                  <a:pt x="555695" y="151189"/>
                  <a:pt x="624229" y="130629"/>
                </a:cubicBezTo>
                <a:cubicBezTo>
                  <a:pt x="653177" y="121945"/>
                  <a:pt x="730566" y="112328"/>
                  <a:pt x="754857" y="108858"/>
                </a:cubicBezTo>
                <a:cubicBezTo>
                  <a:pt x="773000" y="97972"/>
                  <a:pt x="792910" y="89598"/>
                  <a:pt x="809286" y="76200"/>
                </a:cubicBezTo>
                <a:cubicBezTo>
                  <a:pt x="833116" y="56703"/>
                  <a:pt x="844409" y="16924"/>
                  <a:pt x="874600" y="10886"/>
                </a:cubicBezTo>
                <a:lnTo>
                  <a:pt x="929029" y="0"/>
                </a:lnTo>
                <a:cubicBezTo>
                  <a:pt x="950800" y="7257"/>
                  <a:pt x="975669" y="8433"/>
                  <a:pt x="994343" y="21772"/>
                </a:cubicBezTo>
                <a:cubicBezTo>
                  <a:pt x="1003680" y="28441"/>
                  <a:pt x="1000709" y="43882"/>
                  <a:pt x="1005229" y="54429"/>
                </a:cubicBezTo>
                <a:cubicBezTo>
                  <a:pt x="1011621" y="69344"/>
                  <a:pt x="1019743" y="83458"/>
                  <a:pt x="1027000" y="97972"/>
                </a:cubicBezTo>
                <a:cubicBezTo>
                  <a:pt x="1036539" y="164745"/>
                  <a:pt x="1031487" y="172260"/>
                  <a:pt x="1059657" y="228600"/>
                </a:cubicBezTo>
                <a:cubicBezTo>
                  <a:pt x="1103627" y="316540"/>
                  <a:pt x="1059400" y="184386"/>
                  <a:pt x="1114086" y="326572"/>
                </a:cubicBezTo>
                <a:cubicBezTo>
                  <a:pt x="1152509" y="426472"/>
                  <a:pt x="1111803" y="378719"/>
                  <a:pt x="1157629" y="424543"/>
                </a:cubicBezTo>
                <a:lnTo>
                  <a:pt x="1266486" y="402772"/>
                </a:lnTo>
                <a:cubicBezTo>
                  <a:pt x="1281115" y="399637"/>
                  <a:pt x="1296357" y="397962"/>
                  <a:pt x="1310029" y="391886"/>
                </a:cubicBezTo>
                <a:cubicBezTo>
                  <a:pt x="1329363" y="383293"/>
                  <a:pt x="1344812" y="367087"/>
                  <a:pt x="1364457" y="359229"/>
                </a:cubicBezTo>
                <a:cubicBezTo>
                  <a:pt x="1381636" y="352357"/>
                  <a:pt x="1401164" y="353660"/>
                  <a:pt x="1418886" y="348343"/>
                </a:cubicBezTo>
                <a:cubicBezTo>
                  <a:pt x="1467306" y="333817"/>
                  <a:pt x="1469212" y="329307"/>
                  <a:pt x="1505971" y="304800"/>
                </a:cubicBezTo>
                <a:cubicBezTo>
                  <a:pt x="1796387" y="560366"/>
                  <a:pt x="1886194" y="598326"/>
                  <a:pt x="1712800" y="511629"/>
                </a:cubicBezTo>
                <a:cubicBezTo>
                  <a:pt x="1701914" y="497115"/>
                  <a:pt x="1689759" y="483471"/>
                  <a:pt x="1680143" y="468086"/>
                </a:cubicBezTo>
                <a:cubicBezTo>
                  <a:pt x="1671542" y="454325"/>
                  <a:pt x="1666252" y="438728"/>
                  <a:pt x="1658371" y="424543"/>
                </a:cubicBezTo>
                <a:cubicBezTo>
                  <a:pt x="1648096" y="406048"/>
                  <a:pt x="1636600" y="388258"/>
                  <a:pt x="1625714" y="370115"/>
                </a:cubicBezTo>
                <a:cubicBezTo>
                  <a:pt x="1622086" y="337458"/>
                  <a:pt x="1604438" y="303315"/>
                  <a:pt x="1614829" y="272143"/>
                </a:cubicBezTo>
                <a:cubicBezTo>
                  <a:pt x="1639130" y="199240"/>
                  <a:pt x="1794285" y="270743"/>
                  <a:pt x="1799886" y="272143"/>
                </a:cubicBezTo>
                <a:cubicBezTo>
                  <a:pt x="1818029" y="290286"/>
                  <a:pt x="1840082" y="305223"/>
                  <a:pt x="1854314" y="326572"/>
                </a:cubicBezTo>
                <a:cubicBezTo>
                  <a:pt x="1867236" y="345955"/>
                  <a:pt x="1910367" y="413268"/>
                  <a:pt x="1930514" y="435429"/>
                </a:cubicBezTo>
                <a:cubicBezTo>
                  <a:pt x="1954677" y="462008"/>
                  <a:pt x="1981314" y="486229"/>
                  <a:pt x="2006714" y="511629"/>
                </a:cubicBezTo>
                <a:cubicBezTo>
                  <a:pt x="2013971" y="518886"/>
                  <a:pt x="2019107" y="529232"/>
                  <a:pt x="2028486" y="533400"/>
                </a:cubicBezTo>
                <a:lnTo>
                  <a:pt x="2126457" y="576943"/>
                </a:lnTo>
                <a:cubicBezTo>
                  <a:pt x="2141191" y="583743"/>
                  <a:pt x="2157018" y="588978"/>
                  <a:pt x="2170000" y="598715"/>
                </a:cubicBezTo>
                <a:cubicBezTo>
                  <a:pt x="2186421" y="611031"/>
                  <a:pt x="2198201" y="628621"/>
                  <a:pt x="2213543" y="642258"/>
                </a:cubicBezTo>
                <a:cubicBezTo>
                  <a:pt x="2230908" y="657694"/>
                  <a:pt x="2250331" y="670680"/>
                  <a:pt x="2267971" y="685800"/>
                </a:cubicBezTo>
                <a:cubicBezTo>
                  <a:pt x="2286462" y="701649"/>
                  <a:pt x="2312064" y="732509"/>
                  <a:pt x="2322400" y="751115"/>
                </a:cubicBezTo>
                <a:cubicBezTo>
                  <a:pt x="2349983" y="800764"/>
                  <a:pt x="2398600" y="903515"/>
                  <a:pt x="2398600" y="903515"/>
                </a:cubicBezTo>
                <a:cubicBezTo>
                  <a:pt x="2398610" y="903580"/>
                  <a:pt x="2420538" y="1060155"/>
                  <a:pt x="2431257" y="1099458"/>
                </a:cubicBezTo>
                <a:cubicBezTo>
                  <a:pt x="2437295" y="1121598"/>
                  <a:pt x="2445772" y="1143001"/>
                  <a:pt x="2453029" y="1164772"/>
                </a:cubicBezTo>
                <a:cubicBezTo>
                  <a:pt x="2442143" y="1219201"/>
                  <a:pt x="2447328" y="1279537"/>
                  <a:pt x="2420371" y="1328058"/>
                </a:cubicBezTo>
                <a:cubicBezTo>
                  <a:pt x="2388137" y="1386079"/>
                  <a:pt x="2222005" y="1351317"/>
                  <a:pt x="2202657" y="1349829"/>
                </a:cubicBezTo>
                <a:cubicBezTo>
                  <a:pt x="2190279" y="1263187"/>
                  <a:pt x="2195355" y="1266260"/>
                  <a:pt x="2159114" y="1175658"/>
                </a:cubicBezTo>
                <a:cubicBezTo>
                  <a:pt x="2150074" y="1153058"/>
                  <a:pt x="2142740" y="1128436"/>
                  <a:pt x="2126457" y="1110343"/>
                </a:cubicBezTo>
                <a:cubicBezTo>
                  <a:pt x="2103911" y="1085291"/>
                  <a:pt x="1998006" y="1033236"/>
                  <a:pt x="1974057" y="1023258"/>
                </a:cubicBezTo>
                <a:cubicBezTo>
                  <a:pt x="1911802" y="997319"/>
                  <a:pt x="1944085" y="1031399"/>
                  <a:pt x="1876086" y="990600"/>
                </a:cubicBezTo>
                <a:cubicBezTo>
                  <a:pt x="1856163" y="978646"/>
                  <a:pt x="1839800" y="961572"/>
                  <a:pt x="1821657" y="947058"/>
                </a:cubicBezTo>
                <a:cubicBezTo>
                  <a:pt x="1794295" y="864973"/>
                  <a:pt x="1831203" y="966150"/>
                  <a:pt x="1789000" y="881743"/>
                </a:cubicBezTo>
                <a:cubicBezTo>
                  <a:pt x="1783868" y="871480"/>
                  <a:pt x="1785282" y="858046"/>
                  <a:pt x="1778114" y="849086"/>
                </a:cubicBezTo>
                <a:cubicBezTo>
                  <a:pt x="1769941" y="838870"/>
                  <a:pt x="1756894" y="833669"/>
                  <a:pt x="1745457" y="827315"/>
                </a:cubicBezTo>
                <a:cubicBezTo>
                  <a:pt x="1577071" y="733767"/>
                  <a:pt x="1639292" y="751654"/>
                  <a:pt x="1527743" y="729343"/>
                </a:cubicBezTo>
                <a:cubicBezTo>
                  <a:pt x="1491457" y="736600"/>
                  <a:pt x="1434642" y="717633"/>
                  <a:pt x="1418886" y="751115"/>
                </a:cubicBezTo>
                <a:cubicBezTo>
                  <a:pt x="1398831" y="793732"/>
                  <a:pt x="1405347" y="915781"/>
                  <a:pt x="1473314" y="936172"/>
                </a:cubicBezTo>
                <a:cubicBezTo>
                  <a:pt x="1497890" y="943545"/>
                  <a:pt x="1524114" y="943429"/>
                  <a:pt x="1549514" y="947058"/>
                </a:cubicBezTo>
                <a:cubicBezTo>
                  <a:pt x="1560400" y="950686"/>
                  <a:pt x="1573211" y="950775"/>
                  <a:pt x="1582171" y="957943"/>
                </a:cubicBezTo>
                <a:cubicBezTo>
                  <a:pt x="1596657" y="969531"/>
                  <a:pt x="1618295" y="1021778"/>
                  <a:pt x="1625714" y="1034143"/>
                </a:cubicBezTo>
                <a:cubicBezTo>
                  <a:pt x="1639176" y="1056580"/>
                  <a:pt x="1654743" y="1077686"/>
                  <a:pt x="1669257" y="1099458"/>
                </a:cubicBezTo>
                <a:cubicBezTo>
                  <a:pt x="1672886" y="1113972"/>
                  <a:pt x="1674250" y="1129249"/>
                  <a:pt x="1680143" y="1143000"/>
                </a:cubicBezTo>
                <a:cubicBezTo>
                  <a:pt x="1685297" y="1155025"/>
                  <a:pt x="1693882" y="1165331"/>
                  <a:pt x="1701914" y="1175658"/>
                </a:cubicBezTo>
                <a:cubicBezTo>
                  <a:pt x="1748414" y="1235445"/>
                  <a:pt x="1752908" y="1242432"/>
                  <a:pt x="1810771" y="1284515"/>
                </a:cubicBezTo>
                <a:cubicBezTo>
                  <a:pt x="1831933" y="1299905"/>
                  <a:pt x="1852682" y="1316356"/>
                  <a:pt x="1876086" y="1328058"/>
                </a:cubicBezTo>
                <a:cubicBezTo>
                  <a:pt x="1900057" y="1340043"/>
                  <a:pt x="1998549" y="1348808"/>
                  <a:pt x="2006714" y="1349829"/>
                </a:cubicBezTo>
                <a:cubicBezTo>
                  <a:pt x="2017600" y="1353458"/>
                  <a:pt x="2028053" y="1358829"/>
                  <a:pt x="2039371" y="1360715"/>
                </a:cubicBezTo>
                <a:cubicBezTo>
                  <a:pt x="2071782" y="1366117"/>
                  <a:pt x="2105466" y="1363631"/>
                  <a:pt x="2137343" y="1371600"/>
                </a:cubicBezTo>
                <a:cubicBezTo>
                  <a:pt x="2150035" y="1374773"/>
                  <a:pt x="2159114" y="1386115"/>
                  <a:pt x="2170000" y="1393372"/>
                </a:cubicBezTo>
                <a:cubicBezTo>
                  <a:pt x="2177257" y="1404258"/>
                  <a:pt x="2181993" y="1417337"/>
                  <a:pt x="2191771" y="1426029"/>
                </a:cubicBezTo>
                <a:cubicBezTo>
                  <a:pt x="2215101" y="1446767"/>
                  <a:pt x="2243332" y="1461294"/>
                  <a:pt x="2267971" y="1480458"/>
                </a:cubicBezTo>
                <a:cubicBezTo>
                  <a:pt x="2276072" y="1486759"/>
                  <a:pt x="2282486" y="1494972"/>
                  <a:pt x="2289743" y="1502229"/>
                </a:cubicBezTo>
                <a:cubicBezTo>
                  <a:pt x="2293372" y="1516743"/>
                  <a:pt x="2300629" y="1530811"/>
                  <a:pt x="2300629" y="1545772"/>
                </a:cubicBezTo>
                <a:cubicBezTo>
                  <a:pt x="2300629" y="1575027"/>
                  <a:pt x="2293696" y="1603872"/>
                  <a:pt x="2289743" y="1632858"/>
                </a:cubicBezTo>
                <a:cubicBezTo>
                  <a:pt x="2282809" y="1683703"/>
                  <a:pt x="2275228" y="1734458"/>
                  <a:pt x="2267971" y="1785258"/>
                </a:cubicBezTo>
                <a:cubicBezTo>
                  <a:pt x="2260714" y="1937658"/>
                  <a:pt x="2256349" y="2090223"/>
                  <a:pt x="2246200" y="2242458"/>
                </a:cubicBezTo>
                <a:cubicBezTo>
                  <a:pt x="2243561" y="2282042"/>
                  <a:pt x="2234324" y="2275445"/>
                  <a:pt x="2202657" y="2286000"/>
                </a:cubicBezTo>
                <a:cubicBezTo>
                  <a:pt x="2140971" y="2278743"/>
                  <a:pt x="2078505" y="2276410"/>
                  <a:pt x="2017600" y="2264229"/>
                </a:cubicBezTo>
                <a:cubicBezTo>
                  <a:pt x="1987199" y="2258149"/>
                  <a:pt x="1959650" y="2242167"/>
                  <a:pt x="1930514" y="2231572"/>
                </a:cubicBezTo>
                <a:cubicBezTo>
                  <a:pt x="1919730" y="2227651"/>
                  <a:pt x="1908743" y="2224315"/>
                  <a:pt x="1897857" y="2220686"/>
                </a:cubicBezTo>
                <a:cubicBezTo>
                  <a:pt x="1890600" y="2090057"/>
                  <a:pt x="1887420" y="1959138"/>
                  <a:pt x="1876086" y="1828800"/>
                </a:cubicBezTo>
                <a:cubicBezTo>
                  <a:pt x="1872793" y="1790931"/>
                  <a:pt x="1854631" y="1721210"/>
                  <a:pt x="1843429" y="1676400"/>
                </a:cubicBezTo>
                <a:cubicBezTo>
                  <a:pt x="1827709" y="1519202"/>
                  <a:pt x="1844128" y="1613531"/>
                  <a:pt x="1799886" y="1458686"/>
                </a:cubicBezTo>
                <a:cubicBezTo>
                  <a:pt x="1795776" y="1444301"/>
                  <a:pt x="1795691" y="1428525"/>
                  <a:pt x="1789000" y="1415143"/>
                </a:cubicBezTo>
                <a:cubicBezTo>
                  <a:pt x="1780886" y="1398916"/>
                  <a:pt x="1766747" y="1386463"/>
                  <a:pt x="1756343" y="1371600"/>
                </a:cubicBezTo>
                <a:cubicBezTo>
                  <a:pt x="1741338" y="1350164"/>
                  <a:pt x="1733051" y="1322855"/>
                  <a:pt x="1712800" y="1306286"/>
                </a:cubicBezTo>
                <a:cubicBezTo>
                  <a:pt x="1672049" y="1272944"/>
                  <a:pt x="1570685" y="1260446"/>
                  <a:pt x="1527743" y="1251858"/>
                </a:cubicBezTo>
                <a:cubicBezTo>
                  <a:pt x="1509600" y="1244601"/>
                  <a:pt x="1491852" y="1236265"/>
                  <a:pt x="1473314" y="1230086"/>
                </a:cubicBezTo>
                <a:cubicBezTo>
                  <a:pt x="1459121" y="1225355"/>
                  <a:pt x="1444205" y="1223136"/>
                  <a:pt x="1429771" y="1219200"/>
                </a:cubicBezTo>
                <a:cubicBezTo>
                  <a:pt x="1407878" y="1213229"/>
                  <a:pt x="1312283" y="1186579"/>
                  <a:pt x="1288257" y="1175658"/>
                </a:cubicBezTo>
                <a:cubicBezTo>
                  <a:pt x="1268996" y="1166903"/>
                  <a:pt x="1252403" y="1153132"/>
                  <a:pt x="1233829" y="1143000"/>
                </a:cubicBezTo>
                <a:cubicBezTo>
                  <a:pt x="1212460" y="1131344"/>
                  <a:pt x="1188989" y="1123506"/>
                  <a:pt x="1168514" y="1110343"/>
                </a:cubicBezTo>
                <a:cubicBezTo>
                  <a:pt x="1137991" y="1090721"/>
                  <a:pt x="1107087" y="1070687"/>
                  <a:pt x="1081429" y="1045029"/>
                </a:cubicBezTo>
                <a:cubicBezTo>
                  <a:pt x="1052400" y="1016000"/>
                  <a:pt x="1031062" y="976302"/>
                  <a:pt x="994343" y="957943"/>
                </a:cubicBezTo>
                <a:cubicBezTo>
                  <a:pt x="940004" y="930774"/>
                  <a:pt x="896792" y="912727"/>
                  <a:pt x="852829" y="859972"/>
                </a:cubicBezTo>
                <a:lnTo>
                  <a:pt x="798400" y="794658"/>
                </a:lnTo>
              </a:path>
            </a:pathLst>
          </a:custGeom>
          <a:noFill/>
          <a:ln w="19050">
            <a:solidFill>
              <a:schemeClr val="tx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orme libre : forme 16">
            <a:extLst>
              <a:ext uri="{FF2B5EF4-FFF2-40B4-BE49-F238E27FC236}">
                <a16:creationId xmlns:a16="http://schemas.microsoft.com/office/drawing/2014/main" id="{E2D3B8B6-A2E5-3D6A-B144-443B9F7282F7}"/>
              </a:ext>
            </a:extLst>
          </p:cNvPr>
          <p:cNvSpPr/>
          <p:nvPr/>
        </p:nvSpPr>
        <p:spPr>
          <a:xfrm>
            <a:off x="5834743" y="2372214"/>
            <a:ext cx="3058886" cy="3311751"/>
          </a:xfrm>
          <a:custGeom>
            <a:avLst/>
            <a:gdLst>
              <a:gd name="connsiteX0" fmla="*/ 1426028 w 3058886"/>
              <a:gd name="connsiteY0" fmla="*/ 872 h 3311751"/>
              <a:gd name="connsiteX1" fmla="*/ 1393371 w 3058886"/>
              <a:gd name="connsiteY1" fmla="*/ 305672 h 3311751"/>
              <a:gd name="connsiteX2" fmla="*/ 1371600 w 3058886"/>
              <a:gd name="connsiteY2" fmla="*/ 458072 h 3311751"/>
              <a:gd name="connsiteX3" fmla="*/ 1360714 w 3058886"/>
              <a:gd name="connsiteY3" fmla="*/ 556043 h 3311751"/>
              <a:gd name="connsiteX4" fmla="*/ 1338943 w 3058886"/>
              <a:gd name="connsiteY4" fmla="*/ 621357 h 3311751"/>
              <a:gd name="connsiteX5" fmla="*/ 1328057 w 3058886"/>
              <a:gd name="connsiteY5" fmla="*/ 686672 h 3311751"/>
              <a:gd name="connsiteX6" fmla="*/ 1284514 w 3058886"/>
              <a:gd name="connsiteY6" fmla="*/ 773757 h 3311751"/>
              <a:gd name="connsiteX7" fmla="*/ 1273628 w 3058886"/>
              <a:gd name="connsiteY7" fmla="*/ 806415 h 3311751"/>
              <a:gd name="connsiteX8" fmla="*/ 1251857 w 3058886"/>
              <a:gd name="connsiteY8" fmla="*/ 849957 h 3311751"/>
              <a:gd name="connsiteX9" fmla="*/ 1240971 w 3058886"/>
              <a:gd name="connsiteY9" fmla="*/ 893500 h 3311751"/>
              <a:gd name="connsiteX10" fmla="*/ 1219200 w 3058886"/>
              <a:gd name="connsiteY10" fmla="*/ 947929 h 3311751"/>
              <a:gd name="connsiteX11" fmla="*/ 1208314 w 3058886"/>
              <a:gd name="connsiteY11" fmla="*/ 1013243 h 3311751"/>
              <a:gd name="connsiteX12" fmla="*/ 1186543 w 3058886"/>
              <a:gd name="connsiteY12" fmla="*/ 1045900 h 3311751"/>
              <a:gd name="connsiteX13" fmla="*/ 1175657 w 3058886"/>
              <a:gd name="connsiteY13" fmla="*/ 1122100 h 3311751"/>
              <a:gd name="connsiteX14" fmla="*/ 1132114 w 3058886"/>
              <a:gd name="connsiteY14" fmla="*/ 1187415 h 3311751"/>
              <a:gd name="connsiteX15" fmla="*/ 1088571 w 3058886"/>
              <a:gd name="connsiteY15" fmla="*/ 1307157 h 3311751"/>
              <a:gd name="connsiteX16" fmla="*/ 1143000 w 3058886"/>
              <a:gd name="connsiteY16" fmla="*/ 1361586 h 3311751"/>
              <a:gd name="connsiteX17" fmla="*/ 1632857 w 3058886"/>
              <a:gd name="connsiteY17" fmla="*/ 1372472 h 3311751"/>
              <a:gd name="connsiteX18" fmla="*/ 1872343 w 3058886"/>
              <a:gd name="connsiteY18" fmla="*/ 1416015 h 3311751"/>
              <a:gd name="connsiteX19" fmla="*/ 2079171 w 3058886"/>
              <a:gd name="connsiteY19" fmla="*/ 1481329 h 3311751"/>
              <a:gd name="connsiteX20" fmla="*/ 2198914 w 3058886"/>
              <a:gd name="connsiteY20" fmla="*/ 1557529 h 3311751"/>
              <a:gd name="connsiteX21" fmla="*/ 2209800 w 3058886"/>
              <a:gd name="connsiteY21" fmla="*/ 1601072 h 3311751"/>
              <a:gd name="connsiteX22" fmla="*/ 2242457 w 3058886"/>
              <a:gd name="connsiteY22" fmla="*/ 1775243 h 3311751"/>
              <a:gd name="connsiteX23" fmla="*/ 2253343 w 3058886"/>
              <a:gd name="connsiteY23" fmla="*/ 2134472 h 3311751"/>
              <a:gd name="connsiteX24" fmla="*/ 2264228 w 3058886"/>
              <a:gd name="connsiteY24" fmla="*/ 2178015 h 3311751"/>
              <a:gd name="connsiteX25" fmla="*/ 2286000 w 3058886"/>
              <a:gd name="connsiteY25" fmla="*/ 2199786 h 3311751"/>
              <a:gd name="connsiteX26" fmla="*/ 2307771 w 3058886"/>
              <a:gd name="connsiteY26" fmla="*/ 2265100 h 3311751"/>
              <a:gd name="connsiteX27" fmla="*/ 2340428 w 3058886"/>
              <a:gd name="connsiteY27" fmla="*/ 2308643 h 3311751"/>
              <a:gd name="connsiteX28" fmla="*/ 2438400 w 3058886"/>
              <a:gd name="connsiteY28" fmla="*/ 2395729 h 3311751"/>
              <a:gd name="connsiteX29" fmla="*/ 2503714 w 3058886"/>
              <a:gd name="connsiteY29" fmla="*/ 2482815 h 3311751"/>
              <a:gd name="connsiteX30" fmla="*/ 2590800 w 3058886"/>
              <a:gd name="connsiteY30" fmla="*/ 2515472 h 3311751"/>
              <a:gd name="connsiteX31" fmla="*/ 2645228 w 3058886"/>
              <a:gd name="connsiteY31" fmla="*/ 2537243 h 3311751"/>
              <a:gd name="connsiteX32" fmla="*/ 2819400 w 3058886"/>
              <a:gd name="connsiteY32" fmla="*/ 2711415 h 3311751"/>
              <a:gd name="connsiteX33" fmla="*/ 3004457 w 3058886"/>
              <a:gd name="connsiteY33" fmla="*/ 2852929 h 3311751"/>
              <a:gd name="connsiteX34" fmla="*/ 3026228 w 3058886"/>
              <a:gd name="connsiteY34" fmla="*/ 2907357 h 3311751"/>
              <a:gd name="connsiteX35" fmla="*/ 3058886 w 3058886"/>
              <a:gd name="connsiteY35" fmla="*/ 3005329 h 3311751"/>
              <a:gd name="connsiteX36" fmla="*/ 2960914 w 3058886"/>
              <a:gd name="connsiteY36" fmla="*/ 3059757 h 3311751"/>
              <a:gd name="connsiteX37" fmla="*/ 2917371 w 3058886"/>
              <a:gd name="connsiteY37" fmla="*/ 3070643 h 3311751"/>
              <a:gd name="connsiteX38" fmla="*/ 2329543 w 3058886"/>
              <a:gd name="connsiteY38" fmla="*/ 3103300 h 3311751"/>
              <a:gd name="connsiteX39" fmla="*/ 2057400 w 3058886"/>
              <a:gd name="connsiteY39" fmla="*/ 3146843 h 3311751"/>
              <a:gd name="connsiteX40" fmla="*/ 1948543 w 3058886"/>
              <a:gd name="connsiteY40" fmla="*/ 3157729 h 3311751"/>
              <a:gd name="connsiteX41" fmla="*/ 1796143 w 3058886"/>
              <a:gd name="connsiteY41" fmla="*/ 3190386 h 3311751"/>
              <a:gd name="connsiteX42" fmla="*/ 1719943 w 3058886"/>
              <a:gd name="connsiteY42" fmla="*/ 3114186 h 3311751"/>
              <a:gd name="connsiteX43" fmla="*/ 1665514 w 3058886"/>
              <a:gd name="connsiteY43" fmla="*/ 2972672 h 3311751"/>
              <a:gd name="connsiteX44" fmla="*/ 1621971 w 3058886"/>
              <a:gd name="connsiteY44" fmla="*/ 2820272 h 3311751"/>
              <a:gd name="connsiteX45" fmla="*/ 1600200 w 3058886"/>
              <a:gd name="connsiteY45" fmla="*/ 2765843 h 3311751"/>
              <a:gd name="connsiteX46" fmla="*/ 1567543 w 3058886"/>
              <a:gd name="connsiteY46" fmla="*/ 2667872 h 3311751"/>
              <a:gd name="connsiteX47" fmla="*/ 1524000 w 3058886"/>
              <a:gd name="connsiteY47" fmla="*/ 2569900 h 3311751"/>
              <a:gd name="connsiteX48" fmla="*/ 1480457 w 3058886"/>
              <a:gd name="connsiteY48" fmla="*/ 2406615 h 3311751"/>
              <a:gd name="connsiteX49" fmla="*/ 1469571 w 3058886"/>
              <a:gd name="connsiteY49" fmla="*/ 2373957 h 3311751"/>
              <a:gd name="connsiteX50" fmla="*/ 1426028 w 3058886"/>
              <a:gd name="connsiteY50" fmla="*/ 2341300 h 3311751"/>
              <a:gd name="connsiteX51" fmla="*/ 1404257 w 3058886"/>
              <a:gd name="connsiteY51" fmla="*/ 2308643 h 3311751"/>
              <a:gd name="connsiteX52" fmla="*/ 1328057 w 3058886"/>
              <a:gd name="connsiteY52" fmla="*/ 2297757 h 3311751"/>
              <a:gd name="connsiteX53" fmla="*/ 1262743 w 3058886"/>
              <a:gd name="connsiteY53" fmla="*/ 2286872 h 3311751"/>
              <a:gd name="connsiteX54" fmla="*/ 1186543 w 3058886"/>
              <a:gd name="connsiteY54" fmla="*/ 2341300 h 3311751"/>
              <a:gd name="connsiteX55" fmla="*/ 1208314 w 3058886"/>
              <a:gd name="connsiteY55" fmla="*/ 2569900 h 3311751"/>
              <a:gd name="connsiteX56" fmla="*/ 1230086 w 3058886"/>
              <a:gd name="connsiteY56" fmla="*/ 2689643 h 3311751"/>
              <a:gd name="connsiteX57" fmla="*/ 1251857 w 3058886"/>
              <a:gd name="connsiteY57" fmla="*/ 2809386 h 3311751"/>
              <a:gd name="connsiteX58" fmla="*/ 1262743 w 3058886"/>
              <a:gd name="connsiteY58" fmla="*/ 2852929 h 3311751"/>
              <a:gd name="connsiteX59" fmla="*/ 1284514 w 3058886"/>
              <a:gd name="connsiteY59" fmla="*/ 2994443 h 3311751"/>
              <a:gd name="connsiteX60" fmla="*/ 1306286 w 3058886"/>
              <a:gd name="connsiteY60" fmla="*/ 3081529 h 3311751"/>
              <a:gd name="connsiteX61" fmla="*/ 1317171 w 3058886"/>
              <a:gd name="connsiteY61" fmla="*/ 3146843 h 3311751"/>
              <a:gd name="connsiteX62" fmla="*/ 1306286 w 3058886"/>
              <a:gd name="connsiteY62" fmla="*/ 3233929 h 3311751"/>
              <a:gd name="connsiteX63" fmla="*/ 1273628 w 3058886"/>
              <a:gd name="connsiteY63" fmla="*/ 3266586 h 3311751"/>
              <a:gd name="connsiteX64" fmla="*/ 1153886 w 3058886"/>
              <a:gd name="connsiteY64" fmla="*/ 3299243 h 3311751"/>
              <a:gd name="connsiteX65" fmla="*/ 1121228 w 3058886"/>
              <a:gd name="connsiteY65" fmla="*/ 3310129 h 3311751"/>
              <a:gd name="connsiteX66" fmla="*/ 979714 w 3058886"/>
              <a:gd name="connsiteY66" fmla="*/ 3299243 h 3311751"/>
              <a:gd name="connsiteX67" fmla="*/ 957943 w 3058886"/>
              <a:gd name="connsiteY67" fmla="*/ 3223043 h 3311751"/>
              <a:gd name="connsiteX68" fmla="*/ 914400 w 3058886"/>
              <a:gd name="connsiteY68" fmla="*/ 2983557 h 3311751"/>
              <a:gd name="connsiteX69" fmla="*/ 903514 w 3058886"/>
              <a:gd name="connsiteY69" fmla="*/ 2852929 h 3311751"/>
              <a:gd name="connsiteX70" fmla="*/ 881743 w 3058886"/>
              <a:gd name="connsiteY70" fmla="*/ 2798500 h 3311751"/>
              <a:gd name="connsiteX71" fmla="*/ 870857 w 3058886"/>
              <a:gd name="connsiteY71" fmla="*/ 2744072 h 3311751"/>
              <a:gd name="connsiteX72" fmla="*/ 859971 w 3058886"/>
              <a:gd name="connsiteY72" fmla="*/ 2667872 h 3311751"/>
              <a:gd name="connsiteX73" fmla="*/ 849086 w 3058886"/>
              <a:gd name="connsiteY73" fmla="*/ 2624329 h 3311751"/>
              <a:gd name="connsiteX74" fmla="*/ 838200 w 3058886"/>
              <a:gd name="connsiteY74" fmla="*/ 2559015 h 3311751"/>
              <a:gd name="connsiteX75" fmla="*/ 827314 w 3058886"/>
              <a:gd name="connsiteY75" fmla="*/ 2526357 h 3311751"/>
              <a:gd name="connsiteX76" fmla="*/ 794657 w 3058886"/>
              <a:gd name="connsiteY76" fmla="*/ 2450157 h 3311751"/>
              <a:gd name="connsiteX77" fmla="*/ 762000 w 3058886"/>
              <a:gd name="connsiteY77" fmla="*/ 2406615 h 3311751"/>
              <a:gd name="connsiteX78" fmla="*/ 642257 w 3058886"/>
              <a:gd name="connsiteY78" fmla="*/ 2363072 h 3311751"/>
              <a:gd name="connsiteX79" fmla="*/ 533400 w 3058886"/>
              <a:gd name="connsiteY79" fmla="*/ 2297757 h 3311751"/>
              <a:gd name="connsiteX80" fmla="*/ 489857 w 3058886"/>
              <a:gd name="connsiteY80" fmla="*/ 2439272 h 3311751"/>
              <a:gd name="connsiteX81" fmla="*/ 478971 w 3058886"/>
              <a:gd name="connsiteY81" fmla="*/ 2493700 h 3311751"/>
              <a:gd name="connsiteX82" fmla="*/ 457200 w 3058886"/>
              <a:gd name="connsiteY82" fmla="*/ 2559015 h 3311751"/>
              <a:gd name="connsiteX83" fmla="*/ 446314 w 3058886"/>
              <a:gd name="connsiteY83" fmla="*/ 2765843 h 3311751"/>
              <a:gd name="connsiteX84" fmla="*/ 381000 w 3058886"/>
              <a:gd name="connsiteY84" fmla="*/ 2787615 h 3311751"/>
              <a:gd name="connsiteX85" fmla="*/ 250371 w 3058886"/>
              <a:gd name="connsiteY85" fmla="*/ 2820272 h 3311751"/>
              <a:gd name="connsiteX86" fmla="*/ 54428 w 3058886"/>
              <a:gd name="connsiteY86" fmla="*/ 2765843 h 3311751"/>
              <a:gd name="connsiteX87" fmla="*/ 43543 w 3058886"/>
              <a:gd name="connsiteY87" fmla="*/ 2733186 h 3311751"/>
              <a:gd name="connsiteX88" fmla="*/ 0 w 3058886"/>
              <a:gd name="connsiteY88" fmla="*/ 2548129 h 3311751"/>
              <a:gd name="connsiteX89" fmla="*/ 10886 w 3058886"/>
              <a:gd name="connsiteY89" fmla="*/ 2352186 h 3311751"/>
              <a:gd name="connsiteX90" fmla="*/ 54428 w 3058886"/>
              <a:gd name="connsiteY90" fmla="*/ 2297757 h 3311751"/>
              <a:gd name="connsiteX91" fmla="*/ 174171 w 3058886"/>
              <a:gd name="connsiteY91" fmla="*/ 2243329 h 3311751"/>
              <a:gd name="connsiteX92" fmla="*/ 228600 w 3058886"/>
              <a:gd name="connsiteY92" fmla="*/ 2221557 h 3311751"/>
              <a:gd name="connsiteX93" fmla="*/ 435428 w 3058886"/>
              <a:gd name="connsiteY93" fmla="*/ 2243329 h 3311751"/>
              <a:gd name="connsiteX94" fmla="*/ 500743 w 3058886"/>
              <a:gd name="connsiteY94" fmla="*/ 2265100 h 3311751"/>
              <a:gd name="connsiteX95" fmla="*/ 533400 w 3058886"/>
              <a:gd name="connsiteY95" fmla="*/ 2286872 h 3311751"/>
              <a:gd name="connsiteX96" fmla="*/ 718457 w 3058886"/>
              <a:gd name="connsiteY96" fmla="*/ 2341300 h 3311751"/>
              <a:gd name="connsiteX97" fmla="*/ 783771 w 3058886"/>
              <a:gd name="connsiteY97" fmla="*/ 2308643 h 3311751"/>
              <a:gd name="connsiteX98" fmla="*/ 805543 w 3058886"/>
              <a:gd name="connsiteY98" fmla="*/ 2254215 h 3311751"/>
              <a:gd name="connsiteX99" fmla="*/ 762000 w 3058886"/>
              <a:gd name="connsiteY99" fmla="*/ 2003843 h 3311751"/>
              <a:gd name="connsiteX100" fmla="*/ 718457 w 3058886"/>
              <a:gd name="connsiteY100" fmla="*/ 1764357 h 3311751"/>
              <a:gd name="connsiteX101" fmla="*/ 707571 w 3058886"/>
              <a:gd name="connsiteY101" fmla="*/ 1666386 h 3311751"/>
              <a:gd name="connsiteX102" fmla="*/ 696686 w 3058886"/>
              <a:gd name="connsiteY102" fmla="*/ 1579300 h 3311751"/>
              <a:gd name="connsiteX103" fmla="*/ 707571 w 3058886"/>
              <a:gd name="connsiteY103" fmla="*/ 1437786 h 3311751"/>
              <a:gd name="connsiteX104" fmla="*/ 762000 w 3058886"/>
              <a:gd name="connsiteY104" fmla="*/ 1416015 h 3311751"/>
              <a:gd name="connsiteX105" fmla="*/ 827314 w 3058886"/>
              <a:gd name="connsiteY105" fmla="*/ 1383357 h 3311751"/>
              <a:gd name="connsiteX106" fmla="*/ 903514 w 3058886"/>
              <a:gd name="connsiteY106" fmla="*/ 1372472 h 3311751"/>
              <a:gd name="connsiteX107" fmla="*/ 957943 w 3058886"/>
              <a:gd name="connsiteY107" fmla="*/ 1361586 h 3311751"/>
              <a:gd name="connsiteX108" fmla="*/ 990600 w 3058886"/>
              <a:gd name="connsiteY108" fmla="*/ 1339815 h 3311751"/>
              <a:gd name="connsiteX109" fmla="*/ 1077686 w 3058886"/>
              <a:gd name="connsiteY109" fmla="*/ 1318043 h 3311751"/>
              <a:gd name="connsiteX110" fmla="*/ 1175657 w 3058886"/>
              <a:gd name="connsiteY110" fmla="*/ 1220072 h 3311751"/>
              <a:gd name="connsiteX111" fmla="*/ 1186543 w 3058886"/>
              <a:gd name="connsiteY111" fmla="*/ 1100329 h 3311751"/>
              <a:gd name="connsiteX112" fmla="*/ 1208314 w 3058886"/>
              <a:gd name="connsiteY112" fmla="*/ 1067672 h 3311751"/>
              <a:gd name="connsiteX113" fmla="*/ 1230086 w 3058886"/>
              <a:gd name="connsiteY113" fmla="*/ 1002357 h 3311751"/>
              <a:gd name="connsiteX114" fmla="*/ 1251857 w 3058886"/>
              <a:gd name="connsiteY114" fmla="*/ 969700 h 3311751"/>
              <a:gd name="connsiteX115" fmla="*/ 1306286 w 3058886"/>
              <a:gd name="connsiteY115" fmla="*/ 839072 h 3311751"/>
              <a:gd name="connsiteX116" fmla="*/ 1338943 w 3058886"/>
              <a:gd name="connsiteY116" fmla="*/ 632243 h 3311751"/>
              <a:gd name="connsiteX117" fmla="*/ 1371600 w 3058886"/>
              <a:gd name="connsiteY117" fmla="*/ 545157 h 3311751"/>
              <a:gd name="connsiteX118" fmla="*/ 1404257 w 3058886"/>
              <a:gd name="connsiteY118" fmla="*/ 381872 h 3311751"/>
              <a:gd name="connsiteX119" fmla="*/ 1436914 w 3058886"/>
              <a:gd name="connsiteY119" fmla="*/ 218586 h 3311751"/>
              <a:gd name="connsiteX120" fmla="*/ 1426028 w 3058886"/>
              <a:gd name="connsiteY120" fmla="*/ 872 h 3311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3058886" h="3311751">
                <a:moveTo>
                  <a:pt x="1426028" y="872"/>
                </a:moveTo>
                <a:cubicBezTo>
                  <a:pt x="1418771" y="15386"/>
                  <a:pt x="1420182" y="19685"/>
                  <a:pt x="1393371" y="305672"/>
                </a:cubicBezTo>
                <a:cubicBezTo>
                  <a:pt x="1369532" y="559956"/>
                  <a:pt x="1395074" y="293758"/>
                  <a:pt x="1371600" y="458072"/>
                </a:cubicBezTo>
                <a:cubicBezTo>
                  <a:pt x="1366953" y="490600"/>
                  <a:pt x="1367158" y="523823"/>
                  <a:pt x="1360714" y="556043"/>
                </a:cubicBezTo>
                <a:cubicBezTo>
                  <a:pt x="1356213" y="578546"/>
                  <a:pt x="1344509" y="599093"/>
                  <a:pt x="1338943" y="621357"/>
                </a:cubicBezTo>
                <a:cubicBezTo>
                  <a:pt x="1333590" y="642770"/>
                  <a:pt x="1335481" y="665886"/>
                  <a:pt x="1328057" y="686672"/>
                </a:cubicBezTo>
                <a:cubicBezTo>
                  <a:pt x="1317141" y="717236"/>
                  <a:pt x="1297944" y="744211"/>
                  <a:pt x="1284514" y="773757"/>
                </a:cubicBezTo>
                <a:cubicBezTo>
                  <a:pt x="1279766" y="784203"/>
                  <a:pt x="1278148" y="795868"/>
                  <a:pt x="1273628" y="806415"/>
                </a:cubicBezTo>
                <a:cubicBezTo>
                  <a:pt x="1267236" y="821330"/>
                  <a:pt x="1257555" y="834763"/>
                  <a:pt x="1251857" y="849957"/>
                </a:cubicBezTo>
                <a:cubicBezTo>
                  <a:pt x="1246604" y="863965"/>
                  <a:pt x="1245702" y="879307"/>
                  <a:pt x="1240971" y="893500"/>
                </a:cubicBezTo>
                <a:cubicBezTo>
                  <a:pt x="1234792" y="912038"/>
                  <a:pt x="1226457" y="929786"/>
                  <a:pt x="1219200" y="947929"/>
                </a:cubicBezTo>
                <a:cubicBezTo>
                  <a:pt x="1215571" y="969700"/>
                  <a:pt x="1215294" y="992304"/>
                  <a:pt x="1208314" y="1013243"/>
                </a:cubicBezTo>
                <a:cubicBezTo>
                  <a:pt x="1204177" y="1025655"/>
                  <a:pt x="1190302" y="1033369"/>
                  <a:pt x="1186543" y="1045900"/>
                </a:cubicBezTo>
                <a:cubicBezTo>
                  <a:pt x="1179170" y="1070476"/>
                  <a:pt x="1184868" y="1098152"/>
                  <a:pt x="1175657" y="1122100"/>
                </a:cubicBezTo>
                <a:cubicBezTo>
                  <a:pt x="1166264" y="1146522"/>
                  <a:pt x="1143816" y="1164011"/>
                  <a:pt x="1132114" y="1187415"/>
                </a:cubicBezTo>
                <a:cubicBezTo>
                  <a:pt x="1119887" y="1211869"/>
                  <a:pt x="1100208" y="1272246"/>
                  <a:pt x="1088571" y="1307157"/>
                </a:cubicBezTo>
                <a:cubicBezTo>
                  <a:pt x="1098908" y="1338168"/>
                  <a:pt x="1097227" y="1358784"/>
                  <a:pt x="1143000" y="1361586"/>
                </a:cubicBezTo>
                <a:cubicBezTo>
                  <a:pt x="1306021" y="1371567"/>
                  <a:pt x="1469571" y="1368843"/>
                  <a:pt x="1632857" y="1372472"/>
                </a:cubicBezTo>
                <a:cubicBezTo>
                  <a:pt x="1821303" y="1410161"/>
                  <a:pt x="1741194" y="1397279"/>
                  <a:pt x="1872343" y="1416015"/>
                </a:cubicBezTo>
                <a:cubicBezTo>
                  <a:pt x="2028032" y="1467911"/>
                  <a:pt x="1958839" y="1446948"/>
                  <a:pt x="2079171" y="1481329"/>
                </a:cubicBezTo>
                <a:cubicBezTo>
                  <a:pt x="2097224" y="1492160"/>
                  <a:pt x="2188729" y="1545889"/>
                  <a:pt x="2198914" y="1557529"/>
                </a:cubicBezTo>
                <a:cubicBezTo>
                  <a:pt x="2208766" y="1568788"/>
                  <a:pt x="2207124" y="1586352"/>
                  <a:pt x="2209800" y="1601072"/>
                </a:cubicBezTo>
                <a:cubicBezTo>
                  <a:pt x="2248847" y="1815825"/>
                  <a:pt x="2184571" y="1514754"/>
                  <a:pt x="2242457" y="1775243"/>
                </a:cubicBezTo>
                <a:cubicBezTo>
                  <a:pt x="2246086" y="1894986"/>
                  <a:pt x="2246877" y="2014849"/>
                  <a:pt x="2253343" y="2134472"/>
                </a:cubicBezTo>
                <a:cubicBezTo>
                  <a:pt x="2254151" y="2149411"/>
                  <a:pt x="2257537" y="2164634"/>
                  <a:pt x="2264228" y="2178015"/>
                </a:cubicBezTo>
                <a:cubicBezTo>
                  <a:pt x="2268818" y="2187195"/>
                  <a:pt x="2278743" y="2192529"/>
                  <a:pt x="2286000" y="2199786"/>
                </a:cubicBezTo>
                <a:cubicBezTo>
                  <a:pt x="2293257" y="2221557"/>
                  <a:pt x="2297508" y="2244574"/>
                  <a:pt x="2307771" y="2265100"/>
                </a:cubicBezTo>
                <a:cubicBezTo>
                  <a:pt x="2315885" y="2281328"/>
                  <a:pt x="2328291" y="2295158"/>
                  <a:pt x="2340428" y="2308643"/>
                </a:cubicBezTo>
                <a:cubicBezTo>
                  <a:pt x="2396350" y="2370778"/>
                  <a:pt x="2388047" y="2362159"/>
                  <a:pt x="2438400" y="2395729"/>
                </a:cubicBezTo>
                <a:cubicBezTo>
                  <a:pt x="2446560" y="2407969"/>
                  <a:pt x="2479553" y="2466707"/>
                  <a:pt x="2503714" y="2482815"/>
                </a:cubicBezTo>
                <a:cubicBezTo>
                  <a:pt x="2548249" y="2512505"/>
                  <a:pt x="2542937" y="2499518"/>
                  <a:pt x="2590800" y="2515472"/>
                </a:cubicBezTo>
                <a:cubicBezTo>
                  <a:pt x="2609337" y="2521651"/>
                  <a:pt x="2627085" y="2529986"/>
                  <a:pt x="2645228" y="2537243"/>
                </a:cubicBezTo>
                <a:cubicBezTo>
                  <a:pt x="2821660" y="2678388"/>
                  <a:pt x="2491051" y="2409335"/>
                  <a:pt x="2819400" y="2711415"/>
                </a:cubicBezTo>
                <a:cubicBezTo>
                  <a:pt x="2895841" y="2781741"/>
                  <a:pt x="2935512" y="2806964"/>
                  <a:pt x="3004457" y="2852929"/>
                </a:cubicBezTo>
                <a:cubicBezTo>
                  <a:pt x="3011714" y="2871072"/>
                  <a:pt x="3019656" y="2888955"/>
                  <a:pt x="3026228" y="2907357"/>
                </a:cubicBezTo>
                <a:cubicBezTo>
                  <a:pt x="3037806" y="2939775"/>
                  <a:pt x="3058886" y="3005329"/>
                  <a:pt x="3058886" y="3005329"/>
                </a:cubicBezTo>
                <a:cubicBezTo>
                  <a:pt x="3026229" y="3023472"/>
                  <a:pt x="2994834" y="3044102"/>
                  <a:pt x="2960914" y="3059757"/>
                </a:cubicBezTo>
                <a:cubicBezTo>
                  <a:pt x="2947330" y="3066027"/>
                  <a:pt x="2931701" y="3066344"/>
                  <a:pt x="2917371" y="3070643"/>
                </a:cubicBezTo>
                <a:cubicBezTo>
                  <a:pt x="2659255" y="3148080"/>
                  <a:pt x="3084007" y="3087583"/>
                  <a:pt x="2329543" y="3103300"/>
                </a:cubicBezTo>
                <a:cubicBezTo>
                  <a:pt x="2224841" y="3129476"/>
                  <a:pt x="2231272" y="3129455"/>
                  <a:pt x="2057400" y="3146843"/>
                </a:cubicBezTo>
                <a:cubicBezTo>
                  <a:pt x="2021114" y="3150472"/>
                  <a:pt x="1984728" y="3153206"/>
                  <a:pt x="1948543" y="3157729"/>
                </a:cubicBezTo>
                <a:cubicBezTo>
                  <a:pt x="1885324" y="3165631"/>
                  <a:pt x="1861788" y="3173975"/>
                  <a:pt x="1796143" y="3190386"/>
                </a:cubicBezTo>
                <a:cubicBezTo>
                  <a:pt x="1770743" y="3164986"/>
                  <a:pt x="1728655" y="3149034"/>
                  <a:pt x="1719943" y="3114186"/>
                </a:cubicBezTo>
                <a:cubicBezTo>
                  <a:pt x="1696926" y="3022122"/>
                  <a:pt x="1723405" y="3117400"/>
                  <a:pt x="1665514" y="2972672"/>
                </a:cubicBezTo>
                <a:cubicBezTo>
                  <a:pt x="1634142" y="2894241"/>
                  <a:pt x="1649491" y="2909711"/>
                  <a:pt x="1621971" y="2820272"/>
                </a:cubicBezTo>
                <a:cubicBezTo>
                  <a:pt x="1616224" y="2801596"/>
                  <a:pt x="1606772" y="2784245"/>
                  <a:pt x="1600200" y="2765843"/>
                </a:cubicBezTo>
                <a:cubicBezTo>
                  <a:pt x="1588622" y="2733425"/>
                  <a:pt x="1580020" y="2699955"/>
                  <a:pt x="1567543" y="2667872"/>
                </a:cubicBezTo>
                <a:cubicBezTo>
                  <a:pt x="1554590" y="2634565"/>
                  <a:pt x="1535301" y="2603804"/>
                  <a:pt x="1524000" y="2569900"/>
                </a:cubicBezTo>
                <a:cubicBezTo>
                  <a:pt x="1506187" y="2516460"/>
                  <a:pt x="1498270" y="2460055"/>
                  <a:pt x="1480457" y="2406615"/>
                </a:cubicBezTo>
                <a:cubicBezTo>
                  <a:pt x="1476828" y="2395729"/>
                  <a:pt x="1476917" y="2382772"/>
                  <a:pt x="1469571" y="2373957"/>
                </a:cubicBezTo>
                <a:cubicBezTo>
                  <a:pt x="1457956" y="2360019"/>
                  <a:pt x="1440542" y="2352186"/>
                  <a:pt x="1426028" y="2341300"/>
                </a:cubicBezTo>
                <a:cubicBezTo>
                  <a:pt x="1418771" y="2330414"/>
                  <a:pt x="1416212" y="2313956"/>
                  <a:pt x="1404257" y="2308643"/>
                </a:cubicBezTo>
                <a:cubicBezTo>
                  <a:pt x="1380811" y="2298222"/>
                  <a:pt x="1353417" y="2301658"/>
                  <a:pt x="1328057" y="2297757"/>
                </a:cubicBezTo>
                <a:cubicBezTo>
                  <a:pt x="1306242" y="2294401"/>
                  <a:pt x="1284514" y="2290500"/>
                  <a:pt x="1262743" y="2286872"/>
                </a:cubicBezTo>
                <a:cubicBezTo>
                  <a:pt x="1237343" y="2305015"/>
                  <a:pt x="1192438" y="2310648"/>
                  <a:pt x="1186543" y="2341300"/>
                </a:cubicBezTo>
                <a:cubicBezTo>
                  <a:pt x="1172088" y="2416467"/>
                  <a:pt x="1199861" y="2493823"/>
                  <a:pt x="1208314" y="2569900"/>
                </a:cubicBezTo>
                <a:cubicBezTo>
                  <a:pt x="1212497" y="2607546"/>
                  <a:pt x="1223040" y="2652064"/>
                  <a:pt x="1230086" y="2689643"/>
                </a:cubicBezTo>
                <a:cubicBezTo>
                  <a:pt x="1237562" y="2729517"/>
                  <a:pt x="1243901" y="2769605"/>
                  <a:pt x="1251857" y="2809386"/>
                </a:cubicBezTo>
                <a:cubicBezTo>
                  <a:pt x="1254791" y="2824057"/>
                  <a:pt x="1259498" y="2838324"/>
                  <a:pt x="1262743" y="2852929"/>
                </a:cubicBezTo>
                <a:cubicBezTo>
                  <a:pt x="1296067" y="3002888"/>
                  <a:pt x="1244925" y="2783305"/>
                  <a:pt x="1284514" y="2994443"/>
                </a:cubicBezTo>
                <a:cubicBezTo>
                  <a:pt x="1290028" y="3023853"/>
                  <a:pt x="1300016" y="3052271"/>
                  <a:pt x="1306286" y="3081529"/>
                </a:cubicBezTo>
                <a:cubicBezTo>
                  <a:pt x="1310911" y="3103111"/>
                  <a:pt x="1313543" y="3125072"/>
                  <a:pt x="1317171" y="3146843"/>
                </a:cubicBezTo>
                <a:cubicBezTo>
                  <a:pt x="1313543" y="3175872"/>
                  <a:pt x="1316284" y="3206436"/>
                  <a:pt x="1306286" y="3233929"/>
                </a:cubicBezTo>
                <a:cubicBezTo>
                  <a:pt x="1301025" y="3248397"/>
                  <a:pt x="1286683" y="3258427"/>
                  <a:pt x="1273628" y="3266586"/>
                </a:cubicBezTo>
                <a:cubicBezTo>
                  <a:pt x="1230230" y="3293709"/>
                  <a:pt x="1202867" y="3288358"/>
                  <a:pt x="1153886" y="3299243"/>
                </a:cubicBezTo>
                <a:cubicBezTo>
                  <a:pt x="1142684" y="3301732"/>
                  <a:pt x="1132114" y="3306500"/>
                  <a:pt x="1121228" y="3310129"/>
                </a:cubicBezTo>
                <a:cubicBezTo>
                  <a:pt x="1074057" y="3306500"/>
                  <a:pt x="1021459" y="3321507"/>
                  <a:pt x="979714" y="3299243"/>
                </a:cubicBezTo>
                <a:cubicBezTo>
                  <a:pt x="956405" y="3286812"/>
                  <a:pt x="962534" y="3249057"/>
                  <a:pt x="957943" y="3223043"/>
                </a:cubicBezTo>
                <a:cubicBezTo>
                  <a:pt x="902678" y="2909872"/>
                  <a:pt x="1005026" y="3346065"/>
                  <a:pt x="914400" y="2983557"/>
                </a:cubicBezTo>
                <a:cubicBezTo>
                  <a:pt x="910771" y="2940014"/>
                  <a:pt x="911107" y="2895958"/>
                  <a:pt x="903514" y="2852929"/>
                </a:cubicBezTo>
                <a:cubicBezTo>
                  <a:pt x="900118" y="2833686"/>
                  <a:pt x="887358" y="2817216"/>
                  <a:pt x="881743" y="2798500"/>
                </a:cubicBezTo>
                <a:cubicBezTo>
                  <a:pt x="876427" y="2780778"/>
                  <a:pt x="873899" y="2762322"/>
                  <a:pt x="870857" y="2744072"/>
                </a:cubicBezTo>
                <a:cubicBezTo>
                  <a:pt x="866639" y="2718763"/>
                  <a:pt x="864561" y="2693116"/>
                  <a:pt x="859971" y="2667872"/>
                </a:cubicBezTo>
                <a:cubicBezTo>
                  <a:pt x="857295" y="2653152"/>
                  <a:pt x="852020" y="2638999"/>
                  <a:pt x="849086" y="2624329"/>
                </a:cubicBezTo>
                <a:cubicBezTo>
                  <a:pt x="844757" y="2602686"/>
                  <a:pt x="842988" y="2580561"/>
                  <a:pt x="838200" y="2559015"/>
                </a:cubicBezTo>
                <a:cubicBezTo>
                  <a:pt x="835711" y="2547813"/>
                  <a:pt x="830466" y="2537390"/>
                  <a:pt x="827314" y="2526357"/>
                </a:cubicBezTo>
                <a:cubicBezTo>
                  <a:pt x="811546" y="2471171"/>
                  <a:pt x="826221" y="2494347"/>
                  <a:pt x="794657" y="2450157"/>
                </a:cubicBezTo>
                <a:cubicBezTo>
                  <a:pt x="784112" y="2435394"/>
                  <a:pt x="777752" y="2415616"/>
                  <a:pt x="762000" y="2406615"/>
                </a:cubicBezTo>
                <a:cubicBezTo>
                  <a:pt x="725124" y="2385543"/>
                  <a:pt x="680603" y="2381332"/>
                  <a:pt x="642257" y="2363072"/>
                </a:cubicBezTo>
                <a:cubicBezTo>
                  <a:pt x="604051" y="2344879"/>
                  <a:pt x="569686" y="2319529"/>
                  <a:pt x="533400" y="2297757"/>
                </a:cubicBezTo>
                <a:cubicBezTo>
                  <a:pt x="510862" y="2455516"/>
                  <a:pt x="541776" y="2296494"/>
                  <a:pt x="489857" y="2439272"/>
                </a:cubicBezTo>
                <a:cubicBezTo>
                  <a:pt x="483534" y="2456660"/>
                  <a:pt x="483839" y="2475850"/>
                  <a:pt x="478971" y="2493700"/>
                </a:cubicBezTo>
                <a:cubicBezTo>
                  <a:pt x="472933" y="2515841"/>
                  <a:pt x="464457" y="2537243"/>
                  <a:pt x="457200" y="2559015"/>
                </a:cubicBezTo>
                <a:cubicBezTo>
                  <a:pt x="453571" y="2627958"/>
                  <a:pt x="468146" y="2700348"/>
                  <a:pt x="446314" y="2765843"/>
                </a:cubicBezTo>
                <a:cubicBezTo>
                  <a:pt x="439057" y="2787614"/>
                  <a:pt x="402771" y="2780358"/>
                  <a:pt x="381000" y="2787615"/>
                </a:cubicBezTo>
                <a:cubicBezTo>
                  <a:pt x="316617" y="2809076"/>
                  <a:pt x="359510" y="2796018"/>
                  <a:pt x="250371" y="2820272"/>
                </a:cubicBezTo>
                <a:cubicBezTo>
                  <a:pt x="185057" y="2802129"/>
                  <a:pt x="116903" y="2792149"/>
                  <a:pt x="54428" y="2765843"/>
                </a:cubicBezTo>
                <a:cubicBezTo>
                  <a:pt x="43853" y="2761390"/>
                  <a:pt x="45793" y="2744438"/>
                  <a:pt x="43543" y="2733186"/>
                </a:cubicBezTo>
                <a:cubicBezTo>
                  <a:pt x="8566" y="2558302"/>
                  <a:pt x="42588" y="2654601"/>
                  <a:pt x="0" y="2548129"/>
                </a:cubicBezTo>
                <a:cubicBezTo>
                  <a:pt x="3629" y="2482815"/>
                  <a:pt x="-3010" y="2416108"/>
                  <a:pt x="10886" y="2352186"/>
                </a:cubicBezTo>
                <a:cubicBezTo>
                  <a:pt x="15822" y="2329482"/>
                  <a:pt x="35841" y="2311697"/>
                  <a:pt x="54428" y="2297757"/>
                </a:cubicBezTo>
                <a:cubicBezTo>
                  <a:pt x="106812" y="2258469"/>
                  <a:pt x="126622" y="2261160"/>
                  <a:pt x="174171" y="2243329"/>
                </a:cubicBezTo>
                <a:cubicBezTo>
                  <a:pt x="192467" y="2236468"/>
                  <a:pt x="210457" y="2228814"/>
                  <a:pt x="228600" y="2221557"/>
                </a:cubicBezTo>
                <a:cubicBezTo>
                  <a:pt x="276557" y="2225246"/>
                  <a:pt x="377361" y="2228812"/>
                  <a:pt x="435428" y="2243329"/>
                </a:cubicBezTo>
                <a:cubicBezTo>
                  <a:pt x="457692" y="2248895"/>
                  <a:pt x="478971" y="2257843"/>
                  <a:pt x="500743" y="2265100"/>
                </a:cubicBezTo>
                <a:cubicBezTo>
                  <a:pt x="511629" y="2272357"/>
                  <a:pt x="521051" y="2282550"/>
                  <a:pt x="533400" y="2286872"/>
                </a:cubicBezTo>
                <a:cubicBezTo>
                  <a:pt x="594089" y="2308113"/>
                  <a:pt x="718457" y="2341300"/>
                  <a:pt x="718457" y="2341300"/>
                </a:cubicBezTo>
                <a:cubicBezTo>
                  <a:pt x="740228" y="2330414"/>
                  <a:pt x="766559" y="2325855"/>
                  <a:pt x="783771" y="2308643"/>
                </a:cubicBezTo>
                <a:cubicBezTo>
                  <a:pt x="797588" y="2294826"/>
                  <a:pt x="806935" y="2273706"/>
                  <a:pt x="805543" y="2254215"/>
                </a:cubicBezTo>
                <a:cubicBezTo>
                  <a:pt x="799508" y="2169720"/>
                  <a:pt x="774266" y="2087660"/>
                  <a:pt x="762000" y="2003843"/>
                </a:cubicBezTo>
                <a:cubicBezTo>
                  <a:pt x="727873" y="1770646"/>
                  <a:pt x="772225" y="1871895"/>
                  <a:pt x="718457" y="1764357"/>
                </a:cubicBezTo>
                <a:cubicBezTo>
                  <a:pt x="714828" y="1731700"/>
                  <a:pt x="711410" y="1699019"/>
                  <a:pt x="707571" y="1666386"/>
                </a:cubicBezTo>
                <a:cubicBezTo>
                  <a:pt x="704153" y="1637332"/>
                  <a:pt x="696686" y="1608555"/>
                  <a:pt x="696686" y="1579300"/>
                </a:cubicBezTo>
                <a:cubicBezTo>
                  <a:pt x="696686" y="1531989"/>
                  <a:pt x="690000" y="1481713"/>
                  <a:pt x="707571" y="1437786"/>
                </a:cubicBezTo>
                <a:cubicBezTo>
                  <a:pt x="714828" y="1419643"/>
                  <a:pt x="744211" y="1424101"/>
                  <a:pt x="762000" y="1416015"/>
                </a:cubicBezTo>
                <a:cubicBezTo>
                  <a:pt x="784159" y="1405942"/>
                  <a:pt x="804049" y="1390515"/>
                  <a:pt x="827314" y="1383357"/>
                </a:cubicBezTo>
                <a:cubicBezTo>
                  <a:pt x="851837" y="1375811"/>
                  <a:pt x="878205" y="1376690"/>
                  <a:pt x="903514" y="1372472"/>
                </a:cubicBezTo>
                <a:cubicBezTo>
                  <a:pt x="921765" y="1369430"/>
                  <a:pt x="939800" y="1365215"/>
                  <a:pt x="957943" y="1361586"/>
                </a:cubicBezTo>
                <a:cubicBezTo>
                  <a:pt x="968829" y="1354329"/>
                  <a:pt x="978305" y="1344286"/>
                  <a:pt x="990600" y="1339815"/>
                </a:cubicBezTo>
                <a:cubicBezTo>
                  <a:pt x="1018721" y="1329589"/>
                  <a:pt x="1077686" y="1318043"/>
                  <a:pt x="1077686" y="1318043"/>
                </a:cubicBezTo>
                <a:cubicBezTo>
                  <a:pt x="1103085" y="1297724"/>
                  <a:pt x="1164772" y="1254904"/>
                  <a:pt x="1175657" y="1220072"/>
                </a:cubicBezTo>
                <a:cubicBezTo>
                  <a:pt x="1187612" y="1181817"/>
                  <a:pt x="1178145" y="1139518"/>
                  <a:pt x="1186543" y="1100329"/>
                </a:cubicBezTo>
                <a:cubicBezTo>
                  <a:pt x="1189284" y="1087537"/>
                  <a:pt x="1203001" y="1079627"/>
                  <a:pt x="1208314" y="1067672"/>
                </a:cubicBezTo>
                <a:cubicBezTo>
                  <a:pt x="1217635" y="1046701"/>
                  <a:pt x="1220765" y="1023328"/>
                  <a:pt x="1230086" y="1002357"/>
                </a:cubicBezTo>
                <a:cubicBezTo>
                  <a:pt x="1235399" y="990402"/>
                  <a:pt x="1246324" y="981555"/>
                  <a:pt x="1251857" y="969700"/>
                </a:cubicBezTo>
                <a:cubicBezTo>
                  <a:pt x="1271805" y="926954"/>
                  <a:pt x="1306286" y="839072"/>
                  <a:pt x="1306286" y="839072"/>
                </a:cubicBezTo>
                <a:cubicBezTo>
                  <a:pt x="1314322" y="774780"/>
                  <a:pt x="1322866" y="693335"/>
                  <a:pt x="1338943" y="632243"/>
                </a:cubicBezTo>
                <a:cubicBezTo>
                  <a:pt x="1346833" y="602261"/>
                  <a:pt x="1362353" y="574748"/>
                  <a:pt x="1371600" y="545157"/>
                </a:cubicBezTo>
                <a:cubicBezTo>
                  <a:pt x="1402867" y="445100"/>
                  <a:pt x="1386332" y="477471"/>
                  <a:pt x="1404257" y="381872"/>
                </a:cubicBezTo>
                <a:cubicBezTo>
                  <a:pt x="1408169" y="361006"/>
                  <a:pt x="1435469" y="251812"/>
                  <a:pt x="1436914" y="218586"/>
                </a:cubicBezTo>
                <a:cubicBezTo>
                  <a:pt x="1439594" y="156959"/>
                  <a:pt x="1433285" y="-13642"/>
                  <a:pt x="1426028" y="872"/>
                </a:cubicBezTo>
                <a:close/>
              </a:path>
            </a:pathLst>
          </a:custGeom>
          <a:noFill/>
          <a:ln w="28575">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8" name="Connecteur droit avec flèche 17">
            <a:extLst>
              <a:ext uri="{FF2B5EF4-FFF2-40B4-BE49-F238E27FC236}">
                <a16:creationId xmlns:a16="http://schemas.microsoft.com/office/drawing/2014/main" id="{AE9FBE01-28B2-95CC-174F-67BF5208D404}"/>
              </a:ext>
            </a:extLst>
          </p:cNvPr>
          <p:cNvCxnSpPr>
            <a:cxnSpLocks/>
          </p:cNvCxnSpPr>
          <p:nvPr/>
        </p:nvCxnSpPr>
        <p:spPr>
          <a:xfrm flipH="1">
            <a:off x="8282383" y="1779677"/>
            <a:ext cx="1090217" cy="5071"/>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3B0AFC31-57A2-B18A-6474-65DB19A40576}"/>
              </a:ext>
            </a:extLst>
          </p:cNvPr>
          <p:cNvSpPr txBox="1"/>
          <p:nvPr/>
        </p:nvSpPr>
        <p:spPr>
          <a:xfrm>
            <a:off x="9383809" y="1456511"/>
            <a:ext cx="1931891" cy="1200329"/>
          </a:xfrm>
          <a:prstGeom prst="rect">
            <a:avLst/>
          </a:prstGeom>
          <a:noFill/>
        </p:spPr>
        <p:txBody>
          <a:bodyPr wrap="square" rtlCol="0">
            <a:spAutoFit/>
          </a:bodyPr>
          <a:lstStyle/>
          <a:p>
            <a:r>
              <a:rPr lang="fr-FR" dirty="0"/>
              <a:t>Tournée objet de l’expérimentation sur le portage à domicile</a:t>
            </a:r>
          </a:p>
        </p:txBody>
      </p:sp>
    </p:spTree>
    <p:custDataLst>
      <p:tags r:id="rId1"/>
    </p:custDataLst>
    <p:extLst>
      <p:ext uri="{BB962C8B-B14F-4D97-AF65-F5344CB8AC3E}">
        <p14:creationId xmlns:p14="http://schemas.microsoft.com/office/powerpoint/2010/main" val="4479604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7" y="97978"/>
            <a:ext cx="10136295" cy="810031"/>
          </a:xfrm>
        </p:spPr>
        <p:txBody>
          <a:bodyPr/>
          <a:lstStyle/>
          <a:p>
            <a:pPr>
              <a:lnSpc>
                <a:spcPct val="100000"/>
              </a:lnSpc>
            </a:pPr>
            <a:r>
              <a:rPr lang="fr-FR" sz="2000" dirty="0">
                <a:solidFill>
                  <a:schemeClr val="tx2"/>
                </a:solidFill>
              </a:rPr>
              <a:t>Exemple : Synthèse des actions envisagées</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45</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6" name="ZoneTexte 5">
            <a:extLst>
              <a:ext uri="{FF2B5EF4-FFF2-40B4-BE49-F238E27FC236}">
                <a16:creationId xmlns:a16="http://schemas.microsoft.com/office/drawing/2014/main" id="{2502E9CC-6A43-286B-3BF8-08145E2EAFA4}"/>
              </a:ext>
            </a:extLst>
          </p:cNvPr>
          <p:cNvSpPr txBox="1"/>
          <p:nvPr/>
        </p:nvSpPr>
        <p:spPr>
          <a:xfrm>
            <a:off x="422847" y="3489991"/>
            <a:ext cx="10702353" cy="1169551"/>
          </a:xfrm>
          <a:prstGeom prst="rect">
            <a:avLst/>
          </a:prstGeom>
          <a:noFill/>
        </p:spPr>
        <p:txBody>
          <a:bodyPr wrap="square" rtlCol="0">
            <a:spAutoFit/>
          </a:bodyPr>
          <a:lstStyle/>
          <a:p>
            <a:pPr marL="285750" indent="-285750" algn="just">
              <a:buFont typeface="Arial" panose="020B0604020202020204" pitchFamily="34" charset="0"/>
              <a:buChar char="•"/>
            </a:pPr>
            <a:r>
              <a:rPr lang="fr-FR" sz="1400" dirty="0"/>
              <a:t>Portage à domicile : </a:t>
            </a:r>
          </a:p>
          <a:p>
            <a:pPr marL="742950" lvl="1" indent="-285750" algn="just">
              <a:buFont typeface="Arial" panose="020B0604020202020204" pitchFamily="34" charset="0"/>
              <a:buChar char="•"/>
            </a:pPr>
            <a:r>
              <a:rPr lang="fr-FR" sz="1400" dirty="0"/>
              <a:t>Expérimentation sur une tournée de 50 bénéficiaires, avec des contenants en inox, des couvercles en verre et silicone banderolés, et un lavage en interne à la cuisine centrale.</a:t>
            </a:r>
          </a:p>
          <a:p>
            <a:pPr marL="742950" lvl="1" indent="-285750" algn="just">
              <a:buFont typeface="Arial" panose="020B0604020202020204" pitchFamily="34" charset="0"/>
              <a:buChar char="•"/>
            </a:pPr>
            <a:endParaRPr lang="fr-FR" sz="1400" dirty="0"/>
          </a:p>
          <a:p>
            <a:pPr marL="285750" indent="-285750" algn="just">
              <a:buFont typeface="Arial" panose="020B0604020202020204" pitchFamily="34" charset="0"/>
              <a:buChar char="•"/>
            </a:pPr>
            <a:endParaRPr lang="fr-FR" sz="1400" dirty="0"/>
          </a:p>
        </p:txBody>
      </p:sp>
      <p:sp>
        <p:nvSpPr>
          <p:cNvPr id="7" name="Rectangle 6">
            <a:extLst>
              <a:ext uri="{FF2B5EF4-FFF2-40B4-BE49-F238E27FC236}">
                <a16:creationId xmlns:a16="http://schemas.microsoft.com/office/drawing/2014/main" id="{59B843CA-FE38-CEA3-2DE0-E77366EE517D}"/>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graphicFrame>
        <p:nvGraphicFramePr>
          <p:cNvPr id="2" name="Tableau 1">
            <a:extLst>
              <a:ext uri="{FF2B5EF4-FFF2-40B4-BE49-F238E27FC236}">
                <a16:creationId xmlns:a16="http://schemas.microsoft.com/office/drawing/2014/main" id="{FB3C0973-24E4-12EB-BE22-8A7782BA661D}"/>
              </a:ext>
            </a:extLst>
          </p:cNvPr>
          <p:cNvGraphicFramePr>
            <a:graphicFrameLocks noGrp="1"/>
          </p:cNvGraphicFramePr>
          <p:nvPr>
            <p:extLst>
              <p:ext uri="{D42A27DB-BD31-4B8C-83A1-F6EECF244321}">
                <p14:modId xmlns:p14="http://schemas.microsoft.com/office/powerpoint/2010/main" val="2484247280"/>
              </p:ext>
            </p:extLst>
          </p:nvPr>
        </p:nvGraphicFramePr>
        <p:xfrm>
          <a:off x="422847" y="1186379"/>
          <a:ext cx="10970566" cy="1897380"/>
        </p:xfrm>
        <a:graphic>
          <a:graphicData uri="http://schemas.openxmlformats.org/drawingml/2006/table">
            <a:tbl>
              <a:tblPr firstRow="1" bandRow="1">
                <a:tableStyleId>{21E4AEA4-8DFA-4A89-87EB-49C32662AFE0}</a:tableStyleId>
              </a:tblPr>
              <a:tblGrid>
                <a:gridCol w="3240707">
                  <a:extLst>
                    <a:ext uri="{9D8B030D-6E8A-4147-A177-3AD203B41FA5}">
                      <a16:colId xmlns:a16="http://schemas.microsoft.com/office/drawing/2014/main" val="46425027"/>
                    </a:ext>
                  </a:extLst>
                </a:gridCol>
                <a:gridCol w="2576620">
                  <a:extLst>
                    <a:ext uri="{9D8B030D-6E8A-4147-A177-3AD203B41FA5}">
                      <a16:colId xmlns:a16="http://schemas.microsoft.com/office/drawing/2014/main" val="2978831025"/>
                    </a:ext>
                  </a:extLst>
                </a:gridCol>
                <a:gridCol w="2855544">
                  <a:extLst>
                    <a:ext uri="{9D8B030D-6E8A-4147-A177-3AD203B41FA5}">
                      <a16:colId xmlns:a16="http://schemas.microsoft.com/office/drawing/2014/main" val="3741303407"/>
                    </a:ext>
                  </a:extLst>
                </a:gridCol>
                <a:gridCol w="2297695">
                  <a:extLst>
                    <a:ext uri="{9D8B030D-6E8A-4147-A177-3AD203B41FA5}">
                      <a16:colId xmlns:a16="http://schemas.microsoft.com/office/drawing/2014/main" val="2432728549"/>
                    </a:ext>
                  </a:extLst>
                </a:gridCol>
              </a:tblGrid>
              <a:tr h="235340">
                <a:tc>
                  <a:txBody>
                    <a:bodyPr/>
                    <a:lstStyle/>
                    <a:p>
                      <a:r>
                        <a:rPr lang="fr-FR" sz="1050" dirty="0"/>
                        <a:t>Type d’actions</a:t>
                      </a:r>
                    </a:p>
                  </a:txBody>
                  <a:tcPr/>
                </a:tc>
                <a:tc>
                  <a:txBody>
                    <a:bodyPr/>
                    <a:lstStyle/>
                    <a:p>
                      <a:pPr algn="ctr"/>
                      <a:r>
                        <a:rPr lang="fr-FR" sz="1050" dirty="0"/>
                        <a:t>Portage à domicile</a:t>
                      </a:r>
                    </a:p>
                  </a:txBody>
                  <a:tcPr/>
                </a:tc>
                <a:tc>
                  <a:txBody>
                    <a:bodyPr/>
                    <a:lstStyle/>
                    <a:p>
                      <a:pPr algn="ctr"/>
                      <a:r>
                        <a:rPr lang="fr-FR" sz="1050" dirty="0"/>
                        <a:t>Vente à emporter</a:t>
                      </a:r>
                    </a:p>
                  </a:txBody>
                  <a:tcPr/>
                </a:tc>
                <a:tc>
                  <a:txBody>
                    <a:bodyPr/>
                    <a:lstStyle/>
                    <a:p>
                      <a:pPr algn="ctr"/>
                      <a:r>
                        <a:rPr lang="fr-FR" sz="1050" dirty="0"/>
                        <a:t>Evènementiel</a:t>
                      </a:r>
                    </a:p>
                  </a:txBody>
                  <a:tcPr/>
                </a:tc>
                <a:extLst>
                  <a:ext uri="{0D108BD9-81ED-4DB2-BD59-A6C34878D82A}">
                    <a16:rowId xmlns:a16="http://schemas.microsoft.com/office/drawing/2014/main" val="1669450949"/>
                  </a:ext>
                </a:extLst>
              </a:tr>
              <a:tr h="235340">
                <a:tc>
                  <a:txBody>
                    <a:bodyPr/>
                    <a:lstStyle/>
                    <a:p>
                      <a:r>
                        <a:rPr lang="fr-FR" sz="1050"/>
                        <a:t>Etudes</a:t>
                      </a:r>
                    </a:p>
                  </a:txBody>
                  <a:tcPr/>
                </a:tc>
                <a:tc>
                  <a:txBody>
                    <a:bodyPr/>
                    <a:lstStyle/>
                    <a:p>
                      <a:pPr algn="ctr"/>
                      <a:endParaRPr lang="fr-FR" sz="1050" dirty="0"/>
                    </a:p>
                  </a:txBody>
                  <a:tcPr/>
                </a:tc>
                <a:tc>
                  <a:txBody>
                    <a:bodyPr/>
                    <a:lstStyle/>
                    <a:p>
                      <a:pPr algn="ctr"/>
                      <a:endParaRPr lang="fr-FR" sz="1050" dirty="0"/>
                    </a:p>
                  </a:txBody>
                  <a:tcPr/>
                </a:tc>
                <a:tc>
                  <a:txBody>
                    <a:bodyPr/>
                    <a:lstStyle/>
                    <a:p>
                      <a:pPr algn="ctr"/>
                      <a:endParaRPr lang="fr-FR" sz="1050"/>
                    </a:p>
                  </a:txBody>
                  <a:tcPr/>
                </a:tc>
                <a:extLst>
                  <a:ext uri="{0D108BD9-81ED-4DB2-BD59-A6C34878D82A}">
                    <a16:rowId xmlns:a16="http://schemas.microsoft.com/office/drawing/2014/main" val="97678748"/>
                  </a:ext>
                </a:extLst>
              </a:tr>
              <a:tr h="235340">
                <a:tc>
                  <a:txBody>
                    <a:bodyPr/>
                    <a:lstStyle/>
                    <a:p>
                      <a:r>
                        <a:rPr lang="fr-FR" sz="1050"/>
                        <a:t>Actions techniques </a:t>
                      </a:r>
                    </a:p>
                  </a:txBody>
                  <a:tcPr/>
                </a:tc>
                <a:tc>
                  <a:txBody>
                    <a:bodyPr/>
                    <a:lstStyle/>
                    <a:p>
                      <a:pPr algn="ctr"/>
                      <a:r>
                        <a:rPr lang="fr-FR" sz="1050" dirty="0"/>
                        <a:t>X</a:t>
                      </a:r>
                    </a:p>
                  </a:txBody>
                  <a:tcPr/>
                </a:tc>
                <a:tc>
                  <a:txBody>
                    <a:bodyPr/>
                    <a:lstStyle/>
                    <a:p>
                      <a:pPr algn="ctr"/>
                      <a:endParaRPr lang="fr-FR" sz="1050"/>
                    </a:p>
                  </a:txBody>
                  <a:tcPr/>
                </a:tc>
                <a:tc>
                  <a:txBody>
                    <a:bodyPr/>
                    <a:lstStyle/>
                    <a:p>
                      <a:pPr algn="ctr"/>
                      <a:endParaRPr lang="fr-FR" sz="1050" dirty="0"/>
                    </a:p>
                  </a:txBody>
                  <a:tcPr/>
                </a:tc>
                <a:extLst>
                  <a:ext uri="{0D108BD9-81ED-4DB2-BD59-A6C34878D82A}">
                    <a16:rowId xmlns:a16="http://schemas.microsoft.com/office/drawing/2014/main" val="278906187"/>
                  </a:ext>
                </a:extLst>
              </a:tr>
              <a:tr h="235340">
                <a:tc>
                  <a:txBody>
                    <a:bodyPr/>
                    <a:lstStyle/>
                    <a:p>
                      <a:r>
                        <a:rPr lang="fr-FR" sz="1050" dirty="0"/>
                        <a:t>Actions de sensibilisation</a:t>
                      </a:r>
                    </a:p>
                  </a:txBody>
                  <a:tcPr/>
                </a:tc>
                <a:tc>
                  <a:txBody>
                    <a:bodyPr/>
                    <a:lstStyle/>
                    <a:p>
                      <a:pPr algn="ctr"/>
                      <a:r>
                        <a:rPr lang="fr-FR" sz="1050" dirty="0"/>
                        <a:t>X</a:t>
                      </a:r>
                    </a:p>
                  </a:txBody>
                  <a:tcPr/>
                </a:tc>
                <a:tc>
                  <a:txBody>
                    <a:bodyPr/>
                    <a:lstStyle/>
                    <a:p>
                      <a:pPr algn="ctr"/>
                      <a:endParaRPr lang="fr-FR" sz="1050"/>
                    </a:p>
                  </a:txBody>
                  <a:tcPr/>
                </a:tc>
                <a:tc>
                  <a:txBody>
                    <a:bodyPr/>
                    <a:lstStyle/>
                    <a:p>
                      <a:pPr algn="ctr"/>
                      <a:endParaRPr lang="fr-FR" sz="1050" dirty="0"/>
                    </a:p>
                  </a:txBody>
                  <a:tcPr/>
                </a:tc>
                <a:extLst>
                  <a:ext uri="{0D108BD9-81ED-4DB2-BD59-A6C34878D82A}">
                    <a16:rowId xmlns:a16="http://schemas.microsoft.com/office/drawing/2014/main" val="1491881090"/>
                  </a:ext>
                </a:extLst>
              </a:tr>
              <a:tr h="235340">
                <a:tc>
                  <a:txBody>
                    <a:bodyPr/>
                    <a:lstStyle/>
                    <a:p>
                      <a:r>
                        <a:rPr lang="fr-FR" sz="1050" dirty="0"/>
                        <a:t>Périmètre</a:t>
                      </a:r>
                    </a:p>
                  </a:txBody>
                  <a:tcPr/>
                </a:tc>
                <a:tc>
                  <a:txBody>
                    <a:bodyPr/>
                    <a:lstStyle/>
                    <a:p>
                      <a:pPr algn="ctr"/>
                      <a:r>
                        <a:rPr lang="fr-FR" sz="1050" dirty="0"/>
                        <a:t>Nombre de bénéficiaires concernés par le projet en 2026 : 54</a:t>
                      </a:r>
                    </a:p>
                    <a:p>
                      <a:pPr algn="ctr"/>
                      <a:endParaRPr lang="fr-FR" sz="1050" dirty="0"/>
                    </a:p>
                    <a:p>
                      <a:pPr algn="ctr"/>
                      <a:r>
                        <a:rPr lang="fr-FR" sz="1050" dirty="0"/>
                        <a:t>Nombre de repas concernés par le projet en 2026 : 11 800</a:t>
                      </a:r>
                    </a:p>
                  </a:txBody>
                  <a:tcPr/>
                </a:tc>
                <a:tc>
                  <a:txBody>
                    <a:bodyPr/>
                    <a:lstStyle/>
                    <a:p>
                      <a:pPr algn="ctr"/>
                      <a:endParaRPr lang="fr-FR" sz="1050" dirty="0"/>
                    </a:p>
                  </a:txBody>
                  <a:tcPr/>
                </a:tc>
                <a:tc>
                  <a:txBody>
                    <a:bodyPr/>
                    <a:lstStyle/>
                    <a:p>
                      <a:pPr algn="ctr"/>
                      <a:endParaRPr lang="fr-FR" sz="1050" dirty="0"/>
                    </a:p>
                  </a:txBody>
                  <a:tcPr/>
                </a:tc>
                <a:extLst>
                  <a:ext uri="{0D108BD9-81ED-4DB2-BD59-A6C34878D82A}">
                    <a16:rowId xmlns:a16="http://schemas.microsoft.com/office/drawing/2014/main" val="54079762"/>
                  </a:ext>
                </a:extLst>
              </a:tr>
            </a:tbl>
          </a:graphicData>
        </a:graphic>
      </p:graphicFrame>
    </p:spTree>
    <p:custDataLst>
      <p:tags r:id="rId1"/>
    </p:custDataLst>
    <p:extLst>
      <p:ext uri="{BB962C8B-B14F-4D97-AF65-F5344CB8AC3E}">
        <p14:creationId xmlns:p14="http://schemas.microsoft.com/office/powerpoint/2010/main" val="15794247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6B4D4C-29F8-8602-972E-5F8A297B97F9}"/>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4CBF9CB5-2B6E-6AF2-9DCB-9B990112574E}"/>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Contenants</a:t>
            </a:r>
          </a:p>
        </p:txBody>
      </p:sp>
      <p:sp>
        <p:nvSpPr>
          <p:cNvPr id="9" name="Espace réservé du numéro de diapositive 8">
            <a:extLst>
              <a:ext uri="{FF2B5EF4-FFF2-40B4-BE49-F238E27FC236}">
                <a16:creationId xmlns:a16="http://schemas.microsoft.com/office/drawing/2014/main" id="{106B1464-64D0-161B-6A3D-9D4B9999B281}"/>
              </a:ext>
            </a:extLst>
          </p:cNvPr>
          <p:cNvSpPr>
            <a:spLocks noGrp="1"/>
          </p:cNvSpPr>
          <p:nvPr>
            <p:ph type="sldNum" sz="quarter" idx="11"/>
          </p:nvPr>
        </p:nvSpPr>
        <p:spPr/>
        <p:txBody>
          <a:bodyPr/>
          <a:lstStyle/>
          <a:p>
            <a:fld id="{DEBE2006-DBBB-B14E-BCD7-5B3626703F01}" type="slidenum">
              <a:rPr lang="fr-FR" smtClean="0"/>
              <a:pPr/>
              <a:t>46</a:t>
            </a:fld>
            <a:endParaRPr lang="fr-FR"/>
          </a:p>
        </p:txBody>
      </p:sp>
      <p:sp>
        <p:nvSpPr>
          <p:cNvPr id="12" name="Espace réservé du pied de page 11">
            <a:extLst>
              <a:ext uri="{FF2B5EF4-FFF2-40B4-BE49-F238E27FC236}">
                <a16:creationId xmlns:a16="http://schemas.microsoft.com/office/drawing/2014/main" id="{57D365AD-C363-8DC8-9149-8042185C1630}"/>
              </a:ext>
            </a:extLst>
          </p:cNvPr>
          <p:cNvSpPr>
            <a:spLocks noGrp="1"/>
          </p:cNvSpPr>
          <p:nvPr>
            <p:ph type="ftr" sz="quarter" idx="10"/>
          </p:nvPr>
        </p:nvSpPr>
        <p:spPr/>
        <p:txBody>
          <a:bodyPr/>
          <a:lstStyle/>
          <a:p>
            <a:r>
              <a:rPr lang="fr-FR"/>
              <a:t>Citeo | Février 2026 | Dossier de candidature de l'AMI Réemploi pour les collectivités</a:t>
            </a:r>
            <a:endParaRPr lang="fr-FR" dirty="0"/>
          </a:p>
        </p:txBody>
      </p:sp>
      <p:sp>
        <p:nvSpPr>
          <p:cNvPr id="5" name="Rectangle 4">
            <a:extLst>
              <a:ext uri="{FF2B5EF4-FFF2-40B4-BE49-F238E27FC236}">
                <a16:creationId xmlns:a16="http://schemas.microsoft.com/office/drawing/2014/main" id="{AAF8FFFB-65A3-7564-7BC7-A2C4ACBDCF78}"/>
              </a:ext>
            </a:extLst>
          </p:cNvPr>
          <p:cNvSpPr/>
          <p:nvPr/>
        </p:nvSpPr>
        <p:spPr>
          <a:xfrm>
            <a:off x="422848"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Après avoir échangé avec plusieurs collectivités, nous prévoyons de tester un modèle de barquette en inox, avec couvercle en verre et silicone.</a:t>
            </a:r>
          </a:p>
          <a:p>
            <a:pPr marL="285750" indent="-285750" algn="just">
              <a:buFont typeface="Arial" panose="020B0604020202020204" pitchFamily="34" charset="0"/>
              <a:buChar char="•"/>
            </a:pPr>
            <a:r>
              <a:rPr lang="fr-FR" sz="1400" dirty="0">
                <a:solidFill>
                  <a:schemeClr val="tx1"/>
                </a:solidFill>
              </a:rPr>
              <a:t>Nous avons identifié le modèle XYZ du fabricant XYZ (</a:t>
            </a:r>
            <a:r>
              <a:rPr lang="fr-FR" sz="1400" u="sng" dirty="0">
                <a:solidFill>
                  <a:schemeClr val="tx1"/>
                </a:solidFill>
              </a:rPr>
              <a:t>lien vers la fiche technique du modèle</a:t>
            </a:r>
            <a:r>
              <a:rPr lang="fr-FR" sz="1400" dirty="0">
                <a:solidFill>
                  <a:schemeClr val="tx1"/>
                </a:solidFill>
              </a:rPr>
              <a:t>). Selon le fabricant, la barquette a une durée de vie, dans des conditions de cuisson et réchauffe, de 800 rotations. Le fabricant nous a fourni la fiche d’aptitude au contact alimentaire. Les barquettes sont facilement empilables. </a:t>
            </a:r>
          </a:p>
          <a:p>
            <a:pPr marL="285750" indent="-285750" algn="just">
              <a:buFont typeface="Arial" panose="020B0604020202020204" pitchFamily="34" charset="0"/>
              <a:buChar char="•"/>
            </a:pPr>
            <a:r>
              <a:rPr lang="fr-FR" sz="1400" dirty="0">
                <a:solidFill>
                  <a:schemeClr val="tx1"/>
                </a:solidFill>
              </a:rPr>
              <a:t>Nous avons présenté les échantillons à une dizaine de bénéficiaires volontaires : les retours étaient positifs sur la perception du nouveau contenant, et la facilité d’ouverture a pu être confirmée.</a:t>
            </a:r>
          </a:p>
          <a:p>
            <a:pPr algn="just"/>
            <a:endParaRPr lang="fr-FR" sz="1400" dirty="0">
              <a:solidFill>
                <a:schemeClr val="tx1"/>
              </a:solidFill>
            </a:endParaRPr>
          </a:p>
          <a:p>
            <a:pPr marL="285750" indent="-285750" algn="just">
              <a:buFont typeface="Arial" panose="020B0604020202020204" pitchFamily="34" charset="0"/>
              <a:buChar char="•"/>
            </a:pPr>
            <a:r>
              <a:rPr lang="fr-FR" sz="1400" dirty="0">
                <a:solidFill>
                  <a:schemeClr val="tx1"/>
                </a:solidFill>
              </a:rPr>
              <a:t>Pour les 50 bénéficiaires, livrés 5 jours par semaine, des repas conditionnés en 4 barquettes, nous prévoyons de commander 6 jeux de contenants :</a:t>
            </a:r>
          </a:p>
          <a:p>
            <a:pPr marL="742950" lvl="1" indent="-285750" algn="just">
              <a:buFont typeface="Arial" panose="020B0604020202020204" pitchFamily="34" charset="0"/>
              <a:buChar char="•"/>
            </a:pPr>
            <a:r>
              <a:rPr lang="fr-FR" sz="1400" dirty="0">
                <a:solidFill>
                  <a:schemeClr val="tx1"/>
                </a:solidFill>
              </a:rPr>
              <a:t>50 x (un jeu de 4 barquettes en préparation + un jeu de 4 barquettes sales chez le bénéficiaire + 3 jeux de 4 barquettes de repas livrés* + un jeu de 4 barquettes de remplacement) = 50 x 24 = 1 200 barquettes</a:t>
            </a:r>
          </a:p>
          <a:p>
            <a:pPr marL="742950" lvl="1" indent="-285750" algn="just">
              <a:buFont typeface="Arial" panose="020B0604020202020204" pitchFamily="34" charset="0"/>
              <a:buChar char="•"/>
            </a:pPr>
            <a:r>
              <a:rPr lang="fr-FR" sz="1400" i="1" dirty="0">
                <a:solidFill>
                  <a:schemeClr val="tx1"/>
                </a:solidFill>
              </a:rPr>
              <a:t>* Le vendredi, 3 repas sont livrés pour prendre en compte le week-end</a:t>
            </a:r>
            <a:r>
              <a:rPr lang="fr-FR" sz="1400" dirty="0">
                <a:solidFill>
                  <a:schemeClr val="tx1"/>
                </a:solidFill>
              </a:rPr>
              <a:t>.</a:t>
            </a:r>
          </a:p>
          <a:p>
            <a:pPr marL="742950" lvl="1" indent="-285750" algn="just">
              <a:buFont typeface="Arial" panose="020B0604020202020204" pitchFamily="34" charset="0"/>
              <a:buChar char="•"/>
            </a:pPr>
            <a:r>
              <a:rPr lang="fr-FR" sz="1400" dirty="0">
                <a:solidFill>
                  <a:schemeClr val="tx1"/>
                </a:solidFill>
              </a:rPr>
              <a:t>Un jeu = 1 barquette de 1L (plat), 1 barquette de 0,6L (potage), 2 barquettes de 0,3L (accompagnement et dessert)</a:t>
            </a:r>
          </a:p>
          <a:p>
            <a:pPr marL="742950" lvl="1" indent="-285750" algn="just">
              <a:buFont typeface="Arial" panose="020B0604020202020204" pitchFamily="34" charset="0"/>
              <a:buChar char="•"/>
            </a:pPr>
            <a:endParaRPr lang="fr-FR" sz="1400" dirty="0">
              <a:solidFill>
                <a:schemeClr val="tx1"/>
              </a:solidFill>
            </a:endParaRPr>
          </a:p>
          <a:p>
            <a:pPr marL="285750" indent="-285750" algn="just">
              <a:buFont typeface="Arial" panose="020B0604020202020204" pitchFamily="34" charset="0"/>
              <a:buChar char="•"/>
            </a:pPr>
            <a:r>
              <a:rPr lang="fr-FR" sz="1400" dirty="0">
                <a:solidFill>
                  <a:schemeClr val="tx1"/>
                </a:solidFill>
              </a:rPr>
              <a:t>Nous prévoyons d’investir dans une banderoleuse de papier cartonné (</a:t>
            </a:r>
            <a:r>
              <a:rPr lang="fr-FR" sz="1400" u="sng" dirty="0">
                <a:solidFill>
                  <a:schemeClr val="tx1"/>
                </a:solidFill>
              </a:rPr>
              <a:t>lien vers la fiche technique du modèle</a:t>
            </a:r>
            <a:r>
              <a:rPr lang="fr-FR" sz="1400" dirty="0">
                <a:solidFill>
                  <a:schemeClr val="tx1"/>
                </a:solidFill>
              </a:rPr>
              <a:t>), qui permettra d’afficher l’étiquette du plat et les informations qui s’y rapportent, ainsi que de garantir l’inviolabilité du plat.</a:t>
            </a:r>
          </a:p>
          <a:p>
            <a:pPr marL="285750" indent="-285750" algn="just">
              <a:buFont typeface="Arial" panose="020B0604020202020204" pitchFamily="34" charset="0"/>
              <a:buChar char="•"/>
            </a:pPr>
            <a:endParaRPr lang="fr-FR" sz="1400" dirty="0">
              <a:solidFill>
                <a:schemeClr val="tx1"/>
              </a:solidFill>
              <a:highlight>
                <a:srgbClr val="FFFF00"/>
              </a:highlight>
            </a:endParaRPr>
          </a:p>
          <a:p>
            <a:pPr marL="285750" indent="-285750" algn="just">
              <a:buFont typeface="Arial" panose="020B0604020202020204" pitchFamily="34" charset="0"/>
              <a:buChar char="•"/>
            </a:pPr>
            <a:r>
              <a:rPr lang="fr-FR" sz="1400" dirty="0">
                <a:solidFill>
                  <a:schemeClr val="tx1"/>
                </a:solidFill>
              </a:rPr>
              <a:t>Le corps de la barquette en inox est recyclable. Le couvercle bi-matériaux ne l’est pas.</a:t>
            </a:r>
          </a:p>
        </p:txBody>
      </p:sp>
      <p:sp>
        <p:nvSpPr>
          <p:cNvPr id="2" name="Rectangle 1">
            <a:extLst>
              <a:ext uri="{FF2B5EF4-FFF2-40B4-BE49-F238E27FC236}">
                <a16:creationId xmlns:a16="http://schemas.microsoft.com/office/drawing/2014/main" id="{EBDD379C-1FAB-6FED-A246-318C866B637E}"/>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6" name="Rectangle : coins arrondis 5">
            <a:extLst>
              <a:ext uri="{FF2B5EF4-FFF2-40B4-BE49-F238E27FC236}">
                <a16:creationId xmlns:a16="http://schemas.microsoft.com/office/drawing/2014/main" id="{B3E5B453-FBEC-1EE8-A5A5-BC99364A74F0}"/>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
        <p:nvSpPr>
          <p:cNvPr id="7" name="Rectangle 6">
            <a:extLst>
              <a:ext uri="{FF2B5EF4-FFF2-40B4-BE49-F238E27FC236}">
                <a16:creationId xmlns:a16="http://schemas.microsoft.com/office/drawing/2014/main" id="{B861377B-D8EF-2FDF-944D-B84B415692A3}"/>
              </a:ext>
            </a:extLst>
          </p:cNvPr>
          <p:cNvSpPr/>
          <p:nvPr/>
        </p:nvSpPr>
        <p:spPr>
          <a:xfrm>
            <a:off x="7962637" y="5133975"/>
            <a:ext cx="3989877" cy="1626046"/>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i="1" dirty="0">
                <a:solidFill>
                  <a:schemeClr val="tx1"/>
                </a:solidFill>
              </a:rPr>
              <a:t>Photos des contenants et couvercles envisagés.</a:t>
            </a:r>
          </a:p>
        </p:txBody>
      </p:sp>
    </p:spTree>
    <p:custDataLst>
      <p:tags r:id="rId1"/>
    </p:custDataLst>
    <p:extLst>
      <p:ext uri="{BB962C8B-B14F-4D97-AF65-F5344CB8AC3E}">
        <p14:creationId xmlns:p14="http://schemas.microsoft.com/office/powerpoint/2010/main" val="17436592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F50132-E7DA-732A-0404-E272F8AC416A}"/>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53059843-EC10-21C7-5BB5-79375C8E52ED}"/>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Logistique</a:t>
            </a:r>
          </a:p>
        </p:txBody>
      </p:sp>
      <p:sp>
        <p:nvSpPr>
          <p:cNvPr id="9" name="Espace réservé du numéro de diapositive 8">
            <a:extLst>
              <a:ext uri="{FF2B5EF4-FFF2-40B4-BE49-F238E27FC236}">
                <a16:creationId xmlns:a16="http://schemas.microsoft.com/office/drawing/2014/main" id="{D6194138-85EE-34FF-2EEE-217528344D7E}"/>
              </a:ext>
            </a:extLst>
          </p:cNvPr>
          <p:cNvSpPr>
            <a:spLocks noGrp="1"/>
          </p:cNvSpPr>
          <p:nvPr>
            <p:ph type="sldNum" sz="quarter" idx="11"/>
          </p:nvPr>
        </p:nvSpPr>
        <p:spPr/>
        <p:txBody>
          <a:bodyPr/>
          <a:lstStyle/>
          <a:p>
            <a:fld id="{DEBE2006-DBBB-B14E-BCD7-5B3626703F01}" type="slidenum">
              <a:rPr lang="fr-FR" smtClean="0"/>
              <a:pPr/>
              <a:t>47</a:t>
            </a:fld>
            <a:endParaRPr lang="fr-FR"/>
          </a:p>
        </p:txBody>
      </p:sp>
      <p:sp>
        <p:nvSpPr>
          <p:cNvPr id="12" name="Espace réservé du pied de page 11">
            <a:extLst>
              <a:ext uri="{FF2B5EF4-FFF2-40B4-BE49-F238E27FC236}">
                <a16:creationId xmlns:a16="http://schemas.microsoft.com/office/drawing/2014/main" id="{A3BE0EC4-07E2-6EEB-00F9-1E8686D0466A}"/>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C81E1B06-9566-C7B1-C30A-E6EB80A130E3}"/>
              </a:ext>
            </a:extLst>
          </p:cNvPr>
          <p:cNvSpPr/>
          <p:nvPr/>
        </p:nvSpPr>
        <p:spPr>
          <a:xfrm>
            <a:off x="422846" y="1355689"/>
            <a:ext cx="8220411" cy="530728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L’expérimentation concerne une des trois tournées existantes. Le parcours de cette tournée n’est pas modifié : l’espace est suffisant pour les contenants propres et sales dans le camion utilisé.</a:t>
            </a:r>
          </a:p>
          <a:p>
            <a:pPr marL="285750" indent="-285750" algn="just">
              <a:buFont typeface="Arial" panose="020B0604020202020204" pitchFamily="34" charset="0"/>
              <a:buChar char="•"/>
            </a:pPr>
            <a:r>
              <a:rPr lang="fr-FR" sz="1400" dirty="0">
                <a:solidFill>
                  <a:schemeClr val="tx1"/>
                </a:solidFill>
              </a:rPr>
              <a:t>Un aménagement du camion est prévu pour :</a:t>
            </a:r>
          </a:p>
          <a:p>
            <a:pPr marL="742950" lvl="1" indent="-285750" algn="just">
              <a:buFont typeface="Arial" panose="020B0604020202020204" pitchFamily="34" charset="0"/>
              <a:buChar char="•"/>
            </a:pPr>
            <a:r>
              <a:rPr lang="fr-FR" sz="1400" dirty="0">
                <a:solidFill>
                  <a:schemeClr val="tx1"/>
                </a:solidFill>
              </a:rPr>
              <a:t>Séparer les contenants propres des contenants sales</a:t>
            </a:r>
          </a:p>
          <a:p>
            <a:pPr marL="742950" lvl="1" indent="-285750" algn="just">
              <a:buFont typeface="Arial" panose="020B0604020202020204" pitchFamily="34" charset="0"/>
              <a:buChar char="•"/>
            </a:pPr>
            <a:r>
              <a:rPr lang="fr-FR" sz="1400" dirty="0">
                <a:solidFill>
                  <a:schemeClr val="tx1"/>
                </a:solidFill>
              </a:rPr>
              <a:t>Faciliter la manipulation des contenants par le livreur au moment du chargement et du déchargement.</a:t>
            </a:r>
          </a:p>
          <a:p>
            <a:pPr marL="285750" indent="-285750" algn="just">
              <a:buFont typeface="Arial" panose="020B0604020202020204" pitchFamily="34" charset="0"/>
              <a:buChar char="•"/>
            </a:pPr>
            <a:r>
              <a:rPr lang="fr-FR" sz="1400" dirty="0">
                <a:solidFill>
                  <a:schemeClr val="tx1"/>
                </a:solidFill>
              </a:rPr>
              <a:t>La cuisine centrale est déjà équipée de caisse et de tables ergonomiques. La tournée sélectionnée dessert principalement de l’habitat individuel, donc le livreur devra transporter au plus 12 barquettes par voyage (avant et après la pause du weekend), soit environ 12kg (et 4kg les autres jours). Nous souhaiterions tester plusieurs solutions pour identifier la plus ergonomique et pratique : des caisses en plastique avec ou sans chariot à roulette et des sacs en papiers (plus résistants que ceux actuellement utilisés).</a:t>
            </a:r>
          </a:p>
          <a:p>
            <a:pPr marL="285750" indent="-285750" algn="just">
              <a:buFont typeface="Arial" panose="020B0604020202020204" pitchFamily="34" charset="0"/>
              <a:buChar char="•"/>
            </a:pPr>
            <a:endParaRPr lang="fr-FR" sz="1400" dirty="0">
              <a:solidFill>
                <a:schemeClr val="tx1"/>
              </a:solidFill>
            </a:endParaRPr>
          </a:p>
          <a:p>
            <a:pPr marL="285750" indent="-285750" algn="just">
              <a:buFont typeface="Arial" panose="020B0604020202020204" pitchFamily="34" charset="0"/>
              <a:buChar char="•"/>
            </a:pPr>
            <a:r>
              <a:rPr lang="fr-FR" sz="1400" dirty="0">
                <a:solidFill>
                  <a:schemeClr val="tx1"/>
                </a:solidFill>
              </a:rPr>
              <a:t>La cuisine centrale est équipée d’un tunnel de lavage, qui permet déjà de laver les bacs GN utilisés pour la liaison entre la cuisine centrale et les cuisines satellites.</a:t>
            </a:r>
          </a:p>
          <a:p>
            <a:pPr marL="285750" indent="-285750" algn="just">
              <a:buFont typeface="Arial" panose="020B0604020202020204" pitchFamily="34" charset="0"/>
              <a:buChar char="•"/>
            </a:pPr>
            <a:r>
              <a:rPr lang="fr-FR" sz="1400" dirty="0">
                <a:solidFill>
                  <a:schemeClr val="tx1"/>
                </a:solidFill>
              </a:rPr>
              <a:t>Le lavage des barquettes sera réalisé par les livreurs, à leur retour de tournée. Ce temps supplémentaire a été chiffré en interne. La perspective de cette mission complémentaire a été bien accueillie par les deux livreurs opérant sur cette tournée.</a:t>
            </a:r>
          </a:p>
          <a:p>
            <a:pPr marL="285750" indent="-285750" algn="just">
              <a:buFont typeface="Arial" panose="020B0604020202020204" pitchFamily="34" charset="0"/>
              <a:buChar char="•"/>
            </a:pPr>
            <a:r>
              <a:rPr lang="fr-FR" sz="1400" dirty="0">
                <a:solidFill>
                  <a:schemeClr val="tx1"/>
                </a:solidFill>
              </a:rPr>
              <a:t>Les contenants et leurs couvercles sècheront à l’air libre, pendant une nuit entière, sur des échelles dédiées. Nous prévoyons d’acheter 2 échelles supplémentaires, du même modèle que celles actuellement utilisées pour les bacs GN. Nous avons vérifié auprès d’autres collectivités utilisant le même modèle de contenant que le temps de séchage est suffisant.</a:t>
            </a:r>
          </a:p>
          <a:p>
            <a:pPr marL="285750" indent="-285750" algn="just">
              <a:buFont typeface="Arial" panose="020B0604020202020204" pitchFamily="34" charset="0"/>
              <a:buChar char="•"/>
            </a:pPr>
            <a:endParaRPr lang="fr-FR" sz="1400" dirty="0">
              <a:solidFill>
                <a:schemeClr val="tx1"/>
              </a:solidFill>
            </a:endParaRPr>
          </a:p>
          <a:p>
            <a:pPr marL="285750" indent="-285750" algn="just">
              <a:buFont typeface="Arial" panose="020B0604020202020204" pitchFamily="34" charset="0"/>
              <a:buChar char="•"/>
            </a:pPr>
            <a:r>
              <a:rPr lang="fr-FR" sz="1400" dirty="0">
                <a:solidFill>
                  <a:schemeClr val="tx1"/>
                </a:solidFill>
              </a:rPr>
              <a:t>Le lavage étant internalisé, les contenants ne parcourront jamais plus de 50km.</a:t>
            </a:r>
          </a:p>
        </p:txBody>
      </p:sp>
      <p:sp>
        <p:nvSpPr>
          <p:cNvPr id="2" name="Rectangle 1">
            <a:extLst>
              <a:ext uri="{FF2B5EF4-FFF2-40B4-BE49-F238E27FC236}">
                <a16:creationId xmlns:a16="http://schemas.microsoft.com/office/drawing/2014/main" id="{9C5F7BBA-1EC8-DF59-E8FB-6C42F2194897}"/>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7" name="Rectangle : coins arrondis 6">
            <a:extLst>
              <a:ext uri="{FF2B5EF4-FFF2-40B4-BE49-F238E27FC236}">
                <a16:creationId xmlns:a16="http://schemas.microsoft.com/office/drawing/2014/main" id="{3F77D615-BCAC-E1B1-7C74-F8AFBCAF5570}"/>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
        <p:nvSpPr>
          <p:cNvPr id="5" name="Rectangle 4">
            <a:extLst>
              <a:ext uri="{FF2B5EF4-FFF2-40B4-BE49-F238E27FC236}">
                <a16:creationId xmlns:a16="http://schemas.microsoft.com/office/drawing/2014/main" id="{7E3139FC-62E2-D9C3-2718-625995CA1746}"/>
              </a:ext>
            </a:extLst>
          </p:cNvPr>
          <p:cNvSpPr/>
          <p:nvPr/>
        </p:nvSpPr>
        <p:spPr>
          <a:xfrm>
            <a:off x="8643257" y="1355689"/>
            <a:ext cx="3249963" cy="190499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i="1" dirty="0">
                <a:solidFill>
                  <a:schemeClr val="tx1"/>
                </a:solidFill>
              </a:rPr>
              <a:t>Photos des échantillons de contenants entrant dans le tunnel de lavage</a:t>
            </a:r>
          </a:p>
        </p:txBody>
      </p:sp>
      <p:sp>
        <p:nvSpPr>
          <p:cNvPr id="6" name="Rectangle 5">
            <a:extLst>
              <a:ext uri="{FF2B5EF4-FFF2-40B4-BE49-F238E27FC236}">
                <a16:creationId xmlns:a16="http://schemas.microsoft.com/office/drawing/2014/main" id="{4681C2D0-21EB-AE38-7CFD-1D1EB4410132}"/>
              </a:ext>
            </a:extLst>
          </p:cNvPr>
          <p:cNvSpPr/>
          <p:nvPr/>
        </p:nvSpPr>
        <p:spPr>
          <a:xfrm>
            <a:off x="8643257" y="3679592"/>
            <a:ext cx="3249963" cy="1904993"/>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i="1" dirty="0">
                <a:solidFill>
                  <a:schemeClr val="tx1"/>
                </a:solidFill>
              </a:rPr>
              <a:t>Photos des échelles de séchage utilisées pour les bacs GN</a:t>
            </a:r>
          </a:p>
        </p:txBody>
      </p:sp>
    </p:spTree>
    <p:custDataLst>
      <p:tags r:id="rId1"/>
    </p:custDataLst>
    <p:extLst>
      <p:ext uri="{BB962C8B-B14F-4D97-AF65-F5344CB8AC3E}">
        <p14:creationId xmlns:p14="http://schemas.microsoft.com/office/powerpoint/2010/main" val="23329458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A75500-6D04-CFC3-EB10-16876F5215E7}"/>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58DD91E3-419D-DF4C-F59D-A3CC0FE61074}"/>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techniques du Réemploi</a:t>
            </a:r>
            <a:br>
              <a:rPr lang="fr-FR" sz="2000" dirty="0">
                <a:solidFill>
                  <a:schemeClr val="tx2"/>
                </a:solidFill>
              </a:rPr>
            </a:br>
            <a:r>
              <a:rPr lang="fr-FR" sz="2000" u="sng" dirty="0">
                <a:solidFill>
                  <a:schemeClr val="tx2"/>
                </a:solidFill>
              </a:rPr>
              <a:t>Incitation au retour et traçabilité</a:t>
            </a:r>
          </a:p>
        </p:txBody>
      </p:sp>
      <p:sp>
        <p:nvSpPr>
          <p:cNvPr id="9" name="Espace réservé du numéro de diapositive 8">
            <a:extLst>
              <a:ext uri="{FF2B5EF4-FFF2-40B4-BE49-F238E27FC236}">
                <a16:creationId xmlns:a16="http://schemas.microsoft.com/office/drawing/2014/main" id="{C7585A78-496F-66A3-7115-0E822DB5122F}"/>
              </a:ext>
            </a:extLst>
          </p:cNvPr>
          <p:cNvSpPr>
            <a:spLocks noGrp="1"/>
          </p:cNvSpPr>
          <p:nvPr>
            <p:ph type="sldNum" sz="quarter" idx="11"/>
          </p:nvPr>
        </p:nvSpPr>
        <p:spPr/>
        <p:txBody>
          <a:bodyPr/>
          <a:lstStyle/>
          <a:p>
            <a:fld id="{DEBE2006-DBBB-B14E-BCD7-5B3626703F01}" type="slidenum">
              <a:rPr lang="fr-FR" smtClean="0"/>
              <a:pPr/>
              <a:t>48</a:t>
            </a:fld>
            <a:endParaRPr lang="fr-FR"/>
          </a:p>
        </p:txBody>
      </p:sp>
      <p:sp>
        <p:nvSpPr>
          <p:cNvPr id="12" name="Espace réservé du pied de page 11">
            <a:extLst>
              <a:ext uri="{FF2B5EF4-FFF2-40B4-BE49-F238E27FC236}">
                <a16:creationId xmlns:a16="http://schemas.microsoft.com/office/drawing/2014/main" id="{8E49E834-665A-B8EB-C509-EF688D5A7CD9}"/>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76E00695-AAD2-15DC-DE06-7411B2E074B4}"/>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Les échanges avec d’autres collectivité nous ont alerté sur les faibles taux de retour lors d’expérimentations similaires.</a:t>
            </a:r>
          </a:p>
          <a:p>
            <a:pPr marL="285750" indent="-285750" algn="just">
              <a:buFont typeface="Arial" panose="020B0604020202020204" pitchFamily="34" charset="0"/>
              <a:buChar char="•"/>
            </a:pPr>
            <a:endParaRPr lang="fr-FR" sz="1400" dirty="0">
              <a:solidFill>
                <a:schemeClr val="tx1"/>
              </a:solidFill>
            </a:endParaRPr>
          </a:p>
          <a:p>
            <a:pPr marL="285750" indent="-285750" algn="just">
              <a:buFont typeface="Arial" panose="020B0604020202020204" pitchFamily="34" charset="0"/>
              <a:buChar char="•"/>
            </a:pPr>
            <a:r>
              <a:rPr lang="fr-FR" sz="1400" dirty="0">
                <a:solidFill>
                  <a:schemeClr val="tx1"/>
                </a:solidFill>
              </a:rPr>
              <a:t>Dans un premier temps, nous prévoyons principalement des actions de suivi et de communication auprès des bénéficiaires (</a:t>
            </a:r>
            <a:r>
              <a:rPr lang="fr-FR" sz="1400" dirty="0" err="1">
                <a:solidFill>
                  <a:schemeClr val="tx1"/>
                </a:solidFill>
              </a:rPr>
              <a:t>cf</a:t>
            </a:r>
            <a:r>
              <a:rPr lang="fr-FR" sz="1400" dirty="0">
                <a:solidFill>
                  <a:schemeClr val="tx1"/>
                </a:solidFill>
              </a:rPr>
              <a:t> slide suivante pour le détail des actions de communication) :</a:t>
            </a:r>
          </a:p>
          <a:p>
            <a:pPr marL="742950" lvl="1" indent="-285750" algn="just">
              <a:buFont typeface="Arial" panose="020B0604020202020204" pitchFamily="34" charset="0"/>
              <a:buChar char="•"/>
            </a:pPr>
            <a:r>
              <a:rPr lang="fr-FR" sz="1400" dirty="0">
                <a:solidFill>
                  <a:schemeClr val="tx1"/>
                </a:solidFill>
              </a:rPr>
              <a:t>Pointage par le livreur du nombre de contenants remis, et du nombre de contenants récupérés, à chaque livraison et à chaque adresse.</a:t>
            </a:r>
          </a:p>
          <a:p>
            <a:pPr marL="742950" lvl="1" indent="-285750" algn="just">
              <a:buFont typeface="Arial" panose="020B0604020202020204" pitchFamily="34" charset="0"/>
              <a:buChar char="•"/>
            </a:pPr>
            <a:r>
              <a:rPr lang="fr-FR" sz="1400" dirty="0">
                <a:solidFill>
                  <a:schemeClr val="tx1"/>
                </a:solidFill>
              </a:rPr>
              <a:t>Comptage du nombre de contenants sales au retour du camion à la cuisine centrale.</a:t>
            </a:r>
          </a:p>
          <a:p>
            <a:pPr marL="742950" lvl="1" indent="-285750" algn="just">
              <a:buFont typeface="Arial" panose="020B0604020202020204" pitchFamily="34" charset="0"/>
              <a:buChar char="•"/>
            </a:pPr>
            <a:r>
              <a:rPr lang="fr-FR" sz="1400" dirty="0">
                <a:solidFill>
                  <a:schemeClr val="tx1"/>
                </a:solidFill>
              </a:rPr>
              <a:t>Pilotage du stock par un chargé de mission de la collectivité, avec des outils bureautiques standards.</a:t>
            </a:r>
          </a:p>
          <a:p>
            <a:pPr marL="742950" lvl="1" indent="-285750" algn="just">
              <a:buFont typeface="Arial" panose="020B0604020202020204" pitchFamily="34" charset="0"/>
              <a:buChar char="•"/>
            </a:pPr>
            <a:r>
              <a:rPr lang="fr-FR" sz="1400" dirty="0">
                <a:solidFill>
                  <a:schemeClr val="tx1"/>
                </a:solidFill>
              </a:rPr>
              <a:t>En cas d’adresse problématique identifiée, visite des équipes du CCAS, ainsi que courrier vers les proches aidants.</a:t>
            </a:r>
          </a:p>
          <a:p>
            <a:pPr marL="742950" lvl="1" indent="-285750" algn="just">
              <a:buFont typeface="Arial" panose="020B0604020202020204" pitchFamily="34" charset="0"/>
              <a:buChar char="•"/>
            </a:pPr>
            <a:endParaRPr lang="fr-FR" sz="1400" dirty="0">
              <a:solidFill>
                <a:schemeClr val="tx1"/>
              </a:solidFill>
            </a:endParaRPr>
          </a:p>
          <a:p>
            <a:pPr marL="285750" indent="-285750" algn="just">
              <a:buFont typeface="Arial" panose="020B0604020202020204" pitchFamily="34" charset="0"/>
              <a:buChar char="•"/>
            </a:pPr>
            <a:r>
              <a:rPr lang="fr-FR" sz="1400" dirty="0">
                <a:solidFill>
                  <a:schemeClr val="tx1"/>
                </a:solidFill>
              </a:rPr>
              <a:t>Si, au bout de 6 mois d’expérimentation, le taux de perte reste supérieur à 25 %, alors nous envisagerions d’ajouter une consigne sur les contenants. Cela nécessitera de convaincre les élus, pour l’instant peu favorables.</a:t>
            </a:r>
          </a:p>
          <a:p>
            <a:pPr marL="285750" indent="-285750" algn="just">
              <a:buFont typeface="Arial" panose="020B0604020202020204" pitchFamily="34" charset="0"/>
              <a:buChar char="•"/>
            </a:pPr>
            <a:endParaRPr lang="fr-FR" sz="1400" dirty="0">
              <a:solidFill>
                <a:schemeClr val="tx1"/>
              </a:solidFill>
            </a:endParaRPr>
          </a:p>
          <a:p>
            <a:pPr marL="285750" indent="-285750" algn="just">
              <a:buFont typeface="Arial" panose="020B0604020202020204" pitchFamily="34" charset="0"/>
              <a:buChar char="•"/>
            </a:pPr>
            <a:r>
              <a:rPr lang="fr-FR" sz="1400" dirty="0">
                <a:solidFill>
                  <a:schemeClr val="tx1"/>
                </a:solidFill>
              </a:rPr>
              <a:t>Enfin, si l’expérimentation conduit à des taux de perte important, nous envisagerons de tester une solution de traçabilité au contenant, pour les prochaines phases du déploiement.</a:t>
            </a:r>
          </a:p>
          <a:p>
            <a:pPr marL="742950" lvl="1" indent="-285750" algn="just">
              <a:buFont typeface="Arial" panose="020B0604020202020204" pitchFamily="34" charset="0"/>
              <a:buChar char="•"/>
            </a:pPr>
            <a:endParaRPr lang="fr-FR" sz="1400" dirty="0">
              <a:solidFill>
                <a:schemeClr val="tx1"/>
              </a:solidFill>
            </a:endParaRPr>
          </a:p>
          <a:p>
            <a:pPr marL="742950" lvl="1" indent="-285750" algn="just">
              <a:buFont typeface="Arial" panose="020B0604020202020204" pitchFamily="34" charset="0"/>
              <a:buChar char="•"/>
            </a:pPr>
            <a:endParaRPr lang="fr-FR" sz="1400" dirty="0">
              <a:solidFill>
                <a:schemeClr val="tx1"/>
              </a:solidFill>
            </a:endParaRPr>
          </a:p>
        </p:txBody>
      </p:sp>
      <p:sp>
        <p:nvSpPr>
          <p:cNvPr id="5" name="Rectangle 4">
            <a:extLst>
              <a:ext uri="{FF2B5EF4-FFF2-40B4-BE49-F238E27FC236}">
                <a16:creationId xmlns:a16="http://schemas.microsoft.com/office/drawing/2014/main" id="{94B768EC-FBE0-47E7-21F5-FCC6271377C8}"/>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2" name="Rectangle : coins arrondis 1">
            <a:extLst>
              <a:ext uri="{FF2B5EF4-FFF2-40B4-BE49-F238E27FC236}">
                <a16:creationId xmlns:a16="http://schemas.microsoft.com/office/drawing/2014/main" id="{30847162-CA52-14AD-B0FD-CB380BA572DD}"/>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Tree>
    <p:custDataLst>
      <p:tags r:id="rId1"/>
    </p:custDataLst>
    <p:extLst>
      <p:ext uri="{BB962C8B-B14F-4D97-AF65-F5344CB8AC3E}">
        <p14:creationId xmlns:p14="http://schemas.microsoft.com/office/powerpoint/2010/main" val="37397192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A31088-3581-9BEE-5228-A0D2D51954FE}"/>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BE5A912D-95A1-F82F-D0CA-B8F276464DC1}"/>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Dimensionnement des actions de communication</a:t>
            </a:r>
            <a:endParaRPr lang="fr-FR" sz="2000" u="sng" dirty="0">
              <a:solidFill>
                <a:schemeClr val="tx2"/>
              </a:solidFill>
            </a:endParaRPr>
          </a:p>
        </p:txBody>
      </p:sp>
      <p:sp>
        <p:nvSpPr>
          <p:cNvPr id="9" name="Espace réservé du numéro de diapositive 8">
            <a:extLst>
              <a:ext uri="{FF2B5EF4-FFF2-40B4-BE49-F238E27FC236}">
                <a16:creationId xmlns:a16="http://schemas.microsoft.com/office/drawing/2014/main" id="{6AA16955-BFAA-5207-3D81-D3FE86218036}"/>
              </a:ext>
            </a:extLst>
          </p:cNvPr>
          <p:cNvSpPr>
            <a:spLocks noGrp="1"/>
          </p:cNvSpPr>
          <p:nvPr>
            <p:ph type="sldNum" sz="quarter" idx="11"/>
          </p:nvPr>
        </p:nvSpPr>
        <p:spPr/>
        <p:txBody>
          <a:bodyPr/>
          <a:lstStyle/>
          <a:p>
            <a:fld id="{DEBE2006-DBBB-B14E-BCD7-5B3626703F01}" type="slidenum">
              <a:rPr lang="fr-FR" smtClean="0"/>
              <a:pPr/>
              <a:t>49</a:t>
            </a:fld>
            <a:endParaRPr lang="fr-FR"/>
          </a:p>
        </p:txBody>
      </p:sp>
      <p:sp>
        <p:nvSpPr>
          <p:cNvPr id="3" name="Rectangle 2">
            <a:extLst>
              <a:ext uri="{FF2B5EF4-FFF2-40B4-BE49-F238E27FC236}">
                <a16:creationId xmlns:a16="http://schemas.microsoft.com/office/drawing/2014/main" id="{F3BE3EDB-2357-D432-20B4-6230B5E5A4BF}"/>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2" name="Espace réservé du pied de page 11">
            <a:extLst>
              <a:ext uri="{FF2B5EF4-FFF2-40B4-BE49-F238E27FC236}">
                <a16:creationId xmlns:a16="http://schemas.microsoft.com/office/drawing/2014/main" id="{3475B408-347A-EE06-396B-E9CB9741499A}"/>
              </a:ext>
            </a:extLst>
          </p:cNvPr>
          <p:cNvSpPr>
            <a:spLocks noGrp="1"/>
          </p:cNvSpPr>
          <p:nvPr>
            <p:ph type="ftr" sz="quarter" idx="10"/>
          </p:nvPr>
        </p:nvSpPr>
        <p:spPr/>
        <p:txBody>
          <a:bodyPr/>
          <a:lstStyle/>
          <a:p>
            <a:r>
              <a:rPr lang="fr-FR"/>
              <a:t>Citeo | Février 2026 | Dossier de candidature de l'AMI Réemploi pour les collectivités</a:t>
            </a:r>
          </a:p>
        </p:txBody>
      </p:sp>
      <p:graphicFrame>
        <p:nvGraphicFramePr>
          <p:cNvPr id="2" name="Tableau 1">
            <a:extLst>
              <a:ext uri="{FF2B5EF4-FFF2-40B4-BE49-F238E27FC236}">
                <a16:creationId xmlns:a16="http://schemas.microsoft.com/office/drawing/2014/main" id="{EF42DA4D-3868-890A-87D5-C1B4550E4C6C}"/>
              </a:ext>
            </a:extLst>
          </p:cNvPr>
          <p:cNvGraphicFramePr>
            <a:graphicFrameLocks noGrp="1"/>
          </p:cNvGraphicFramePr>
          <p:nvPr>
            <p:extLst>
              <p:ext uri="{D42A27DB-BD31-4B8C-83A1-F6EECF244321}">
                <p14:modId xmlns:p14="http://schemas.microsoft.com/office/powerpoint/2010/main" val="119193159"/>
              </p:ext>
            </p:extLst>
          </p:nvPr>
        </p:nvGraphicFramePr>
        <p:xfrm>
          <a:off x="117928" y="1224073"/>
          <a:ext cx="11635922" cy="5436720"/>
        </p:xfrm>
        <a:graphic>
          <a:graphicData uri="http://schemas.openxmlformats.org/drawingml/2006/table">
            <a:tbl>
              <a:tblPr firstRow="1" bandRow="1">
                <a:tableStyleId>{21E4AEA4-8DFA-4A89-87EB-49C32662AFE0}</a:tableStyleId>
              </a:tblPr>
              <a:tblGrid>
                <a:gridCol w="2646720">
                  <a:extLst>
                    <a:ext uri="{9D8B030D-6E8A-4147-A177-3AD203B41FA5}">
                      <a16:colId xmlns:a16="http://schemas.microsoft.com/office/drawing/2014/main" val="720519677"/>
                    </a:ext>
                  </a:extLst>
                </a:gridCol>
                <a:gridCol w="8989202">
                  <a:extLst>
                    <a:ext uri="{9D8B030D-6E8A-4147-A177-3AD203B41FA5}">
                      <a16:colId xmlns:a16="http://schemas.microsoft.com/office/drawing/2014/main" val="3678075961"/>
                    </a:ext>
                  </a:extLst>
                </a:gridCol>
              </a:tblGrid>
              <a:tr h="236281">
                <a:tc>
                  <a:txBody>
                    <a:bodyPr/>
                    <a:lstStyle/>
                    <a:p>
                      <a:r>
                        <a:rPr lang="fr-FR" sz="1200" dirty="0"/>
                        <a:t>Cible</a:t>
                      </a:r>
                    </a:p>
                  </a:txBody>
                  <a:tcPr/>
                </a:tc>
                <a:tc>
                  <a:txBody>
                    <a:bodyPr/>
                    <a:lstStyle/>
                    <a:p>
                      <a:r>
                        <a:rPr lang="fr-FR" sz="1200" dirty="0"/>
                        <a:t>Description des actions</a:t>
                      </a:r>
                    </a:p>
                  </a:txBody>
                  <a:tcPr/>
                </a:tc>
                <a:extLst>
                  <a:ext uri="{0D108BD9-81ED-4DB2-BD59-A6C34878D82A}">
                    <a16:rowId xmlns:a16="http://schemas.microsoft.com/office/drawing/2014/main" val="2618624013"/>
                  </a:ext>
                </a:extLst>
              </a:tr>
              <a:tr h="494380">
                <a:tc>
                  <a:txBody>
                    <a:bodyPr/>
                    <a:lstStyle/>
                    <a:p>
                      <a:r>
                        <a:rPr lang="fr-FR" sz="1400" dirty="0"/>
                        <a:t>Elus</a:t>
                      </a:r>
                    </a:p>
                  </a:txBody>
                  <a:tcPr anchor="ctr"/>
                </a:tc>
                <a:tc>
                  <a:txBody>
                    <a:bodyPr/>
                    <a:lstStyle/>
                    <a:p>
                      <a:pPr marL="171450" indent="-171450">
                        <a:buFontTx/>
                        <a:buChar char="-"/>
                      </a:pPr>
                      <a:r>
                        <a:rPr lang="fr-FR" sz="1200" dirty="0"/>
                        <a:t>Elus responsables du projet : Réunion mensuelle d’information et d’arbitrage</a:t>
                      </a:r>
                    </a:p>
                    <a:p>
                      <a:pPr marL="171450" indent="-171450">
                        <a:buFontTx/>
                        <a:buChar char="-"/>
                      </a:pPr>
                      <a:r>
                        <a:rPr lang="fr-FR" sz="1200" dirty="0"/>
                        <a:t>Elus concernés par le projet (en charge de la restauration collective, de la réduction des déchets, etc.) : Réunion trimestrielle de partage de l’avancement et des enseignements</a:t>
                      </a:r>
                    </a:p>
                  </a:txBody>
                  <a:tcPr anchor="ctr"/>
                </a:tc>
                <a:extLst>
                  <a:ext uri="{0D108BD9-81ED-4DB2-BD59-A6C34878D82A}">
                    <a16:rowId xmlns:a16="http://schemas.microsoft.com/office/drawing/2014/main" val="3390700170"/>
                  </a:ext>
                </a:extLst>
              </a:tr>
              <a:tr h="1765643">
                <a:tc>
                  <a:txBody>
                    <a:bodyPr/>
                    <a:lstStyle/>
                    <a:p>
                      <a:r>
                        <a:rPr lang="fr-FR" sz="1400" dirty="0"/>
                        <a:t>Bénéficiaires</a:t>
                      </a:r>
                    </a:p>
                  </a:txBody>
                  <a:tcPr anchor="ctr"/>
                </a:tc>
                <a:tc>
                  <a:txBody>
                    <a:bodyPr/>
                    <a:lstStyle/>
                    <a:p>
                      <a:pPr marL="171450" indent="-171450">
                        <a:buFontTx/>
                        <a:buChar char="-"/>
                      </a:pPr>
                      <a:r>
                        <a:rPr lang="fr-FR" sz="1200" b="0" u="sng" dirty="0"/>
                        <a:t>En amont du projet : </a:t>
                      </a:r>
                      <a:r>
                        <a:rPr lang="fr-FR" sz="1200" b="1" u="none" dirty="0"/>
                        <a:t>Courriers</a:t>
                      </a:r>
                      <a:r>
                        <a:rPr lang="fr-FR" sz="1200" b="0" u="none" dirty="0"/>
                        <a:t>, signé de l’élu, à destination des bénéficiaires et de leurs proches aidants, pour annoncer le projet et préciser ses motivations. Le numéro de contact du CCAS est rappelé en cas de questions. Une centaine de courriers rédigés, imprimés et mis sous pli en interne.</a:t>
                      </a:r>
                      <a:endParaRPr lang="fr-FR" sz="1200" b="0" u="sng" dirty="0"/>
                    </a:p>
                    <a:p>
                      <a:pPr marL="171450" indent="-171450">
                        <a:buFontTx/>
                        <a:buChar char="-"/>
                      </a:pPr>
                      <a:r>
                        <a:rPr lang="fr-FR" sz="1200" b="0" u="sng" dirty="0"/>
                        <a:t>Au lancement du projet : </a:t>
                      </a:r>
                      <a:r>
                        <a:rPr lang="fr-FR" sz="1200" b="1" dirty="0"/>
                        <a:t>Porte à porte </a:t>
                      </a:r>
                      <a:r>
                        <a:rPr lang="fr-FR" sz="1200" dirty="0"/>
                        <a:t>des équipes du CCAS sur la tournée identifiée pour expliquer le projet. A cette occasion, </a:t>
                      </a:r>
                      <a:r>
                        <a:rPr lang="fr-FR" sz="1200" b="1" dirty="0"/>
                        <a:t>un flyer </a:t>
                      </a:r>
                      <a:r>
                        <a:rPr lang="fr-FR" sz="1200" dirty="0"/>
                        <a:t>est laissé au bénéficiaire avec les motivations du projet et les principales consignes (rincer le contenant, le rendre le lendemain, ne pas découper dans le contenant, etc.). La soixantaine de flyers sera créée et imprimée en interne.</a:t>
                      </a:r>
                    </a:p>
                    <a:p>
                      <a:pPr marL="171450" indent="-171450">
                        <a:buFontTx/>
                        <a:buChar char="-"/>
                      </a:pPr>
                      <a:r>
                        <a:rPr lang="fr-FR" sz="1200" u="sng" dirty="0"/>
                        <a:t>Pendant le projet </a:t>
                      </a:r>
                      <a:r>
                        <a:rPr lang="fr-FR" sz="1200" dirty="0"/>
                        <a:t>: </a:t>
                      </a:r>
                      <a:r>
                        <a:rPr lang="fr-FR" sz="1200" b="1" dirty="0"/>
                        <a:t>Sensibilisation en continue par les livreurs +</a:t>
                      </a:r>
                      <a:r>
                        <a:rPr lang="fr-FR" sz="1200" dirty="0"/>
                        <a:t> Visites en </a:t>
                      </a:r>
                      <a:r>
                        <a:rPr lang="fr-FR" sz="1200" b="1" dirty="0"/>
                        <a:t>porte à porte</a:t>
                      </a:r>
                      <a:r>
                        <a:rPr lang="fr-FR" sz="1200" dirty="0"/>
                        <a:t> des équipes du CCAS sur les adresses responsables de la perte de contenants, pour comprendre les freins au retour, et sensibiliser aux modalités de fonctionnement. </a:t>
                      </a:r>
                    </a:p>
                    <a:p>
                      <a:pPr marL="171450" indent="-171450">
                        <a:buFontTx/>
                        <a:buChar char="-"/>
                      </a:pPr>
                      <a:r>
                        <a:rPr lang="fr-FR" sz="1200" b="0" u="sng" dirty="0"/>
                        <a:t>En fin de projet </a:t>
                      </a:r>
                      <a:r>
                        <a:rPr lang="fr-FR" sz="1200" b="1" dirty="0"/>
                        <a:t>: Porte à porte </a:t>
                      </a:r>
                      <a:r>
                        <a:rPr lang="fr-FR" sz="1200" dirty="0"/>
                        <a:t>des équipes du CCAS </a:t>
                      </a:r>
                      <a:r>
                        <a:rPr lang="fr-FR" sz="1200" b="1" dirty="0"/>
                        <a:t>avec un questionnaire </a:t>
                      </a:r>
                      <a:r>
                        <a:rPr lang="fr-FR" sz="1200" dirty="0"/>
                        <a:t>pour rassembler les retours des bénéficiaires sur le nouveau dispositif. Envoi de </a:t>
                      </a:r>
                      <a:r>
                        <a:rPr lang="fr-FR" sz="1200" b="1" dirty="0"/>
                        <a:t>courriers</a:t>
                      </a:r>
                      <a:r>
                        <a:rPr lang="fr-FR" sz="1200" dirty="0"/>
                        <a:t> présentant les résultats de l’expérimentation aux bénéficiaires de l’ensemble des tournées.</a:t>
                      </a:r>
                    </a:p>
                  </a:txBody>
                  <a:tcPr anchor="ctr"/>
                </a:tc>
                <a:extLst>
                  <a:ext uri="{0D108BD9-81ED-4DB2-BD59-A6C34878D82A}">
                    <a16:rowId xmlns:a16="http://schemas.microsoft.com/office/drawing/2014/main" val="1817074511"/>
                  </a:ext>
                </a:extLst>
              </a:tr>
              <a:tr h="635631">
                <a:tc>
                  <a:txBody>
                    <a:bodyPr/>
                    <a:lstStyle/>
                    <a:p>
                      <a:r>
                        <a:rPr lang="fr-FR" sz="1400" dirty="0"/>
                        <a:t>Agents de la cuisine centrale (cuisine, plonge, livreurs)</a:t>
                      </a:r>
                    </a:p>
                  </a:txBody>
                  <a:tcPr anchor="ctr"/>
                </a:tc>
                <a:tc>
                  <a:txBody>
                    <a:bodyPr/>
                    <a:lstStyle/>
                    <a:p>
                      <a:pPr marL="171450" indent="-171450">
                        <a:buFontTx/>
                        <a:buChar char="-"/>
                      </a:pPr>
                      <a:r>
                        <a:rPr lang="fr-FR" sz="1200" u="sng" dirty="0"/>
                        <a:t>En amont du projet </a:t>
                      </a:r>
                      <a:r>
                        <a:rPr lang="fr-FR" sz="1200" dirty="0"/>
                        <a:t>: </a:t>
                      </a:r>
                      <a:r>
                        <a:rPr lang="fr-FR" sz="1200" b="1" dirty="0"/>
                        <a:t>Validation des choix techniques avec les agents</a:t>
                      </a:r>
                      <a:r>
                        <a:rPr lang="fr-FR" sz="1200" dirty="0"/>
                        <a:t>. Puis f</a:t>
                      </a:r>
                      <a:r>
                        <a:rPr lang="fr-FR" sz="1200" b="1" dirty="0"/>
                        <a:t>ormation des agents </a:t>
                      </a:r>
                      <a:r>
                        <a:rPr lang="fr-FR" sz="1200" dirty="0"/>
                        <a:t>sur le nouveau fonctionnement (en particulier les livreurs)</a:t>
                      </a:r>
                    </a:p>
                    <a:p>
                      <a:pPr marL="171450" indent="-171450">
                        <a:buFontTx/>
                        <a:buChar char="-"/>
                      </a:pPr>
                      <a:r>
                        <a:rPr lang="fr-FR" sz="1200" u="sng" dirty="0"/>
                        <a:t>Pendant le projet </a:t>
                      </a:r>
                      <a:r>
                        <a:rPr lang="fr-FR" sz="1200" dirty="0"/>
                        <a:t>: Interrogation régulière des agents sur les impacts, freins, opportunités observés avec le nouveau fonctionnement.</a:t>
                      </a:r>
                    </a:p>
                    <a:p>
                      <a:pPr marL="171450" indent="-171450">
                        <a:buFontTx/>
                        <a:buChar char="-"/>
                      </a:pPr>
                      <a:r>
                        <a:rPr lang="fr-FR" sz="1200" u="sng" dirty="0"/>
                        <a:t>En fin de projet </a:t>
                      </a:r>
                      <a:r>
                        <a:rPr lang="fr-FR" sz="1200" dirty="0"/>
                        <a:t>: Construction de recommandations d’amélioration en lien avec les agents.</a:t>
                      </a:r>
                    </a:p>
                  </a:txBody>
                  <a:tcPr anchor="ctr"/>
                </a:tc>
                <a:extLst>
                  <a:ext uri="{0D108BD9-81ED-4DB2-BD59-A6C34878D82A}">
                    <a16:rowId xmlns:a16="http://schemas.microsoft.com/office/drawing/2014/main" val="1197628732"/>
                  </a:ext>
                </a:extLst>
              </a:tr>
              <a:tr h="494380">
                <a:tc>
                  <a:txBody>
                    <a:bodyPr/>
                    <a:lstStyle/>
                    <a:p>
                      <a:r>
                        <a:rPr lang="fr-FR" sz="1400" dirty="0"/>
                        <a:t>Grand public</a:t>
                      </a:r>
                    </a:p>
                  </a:txBody>
                  <a:tcPr anchor="ctr"/>
                </a:tc>
                <a:tc>
                  <a:txBody>
                    <a:bodyPr/>
                    <a:lstStyle/>
                    <a:p>
                      <a:pPr marL="171450" indent="-171450">
                        <a:buFontTx/>
                        <a:buChar char="-"/>
                      </a:pPr>
                      <a:r>
                        <a:rPr lang="fr-FR" sz="1200" u="sng" dirty="0"/>
                        <a:t>Au lancement du projet </a:t>
                      </a:r>
                      <a:r>
                        <a:rPr lang="fr-FR" sz="1200" dirty="0"/>
                        <a:t>: Article dans le magazine municipal pour présenter le projet.</a:t>
                      </a:r>
                    </a:p>
                    <a:p>
                      <a:pPr marL="171450" indent="-171450">
                        <a:buFontTx/>
                        <a:buChar char="-"/>
                      </a:pPr>
                      <a:r>
                        <a:rPr lang="fr-FR" sz="1200" u="sng" dirty="0"/>
                        <a:t>En fin de projet </a:t>
                      </a:r>
                      <a:r>
                        <a:rPr lang="fr-FR" sz="1200" dirty="0"/>
                        <a:t>: Article dans le magazine municipal pour présenter les résultats de l’expérimentation, et annoncer les futures étapes du déploiement.</a:t>
                      </a:r>
                    </a:p>
                  </a:txBody>
                  <a:tcPr anchor="ctr"/>
                </a:tc>
                <a:extLst>
                  <a:ext uri="{0D108BD9-81ED-4DB2-BD59-A6C34878D82A}">
                    <a16:rowId xmlns:a16="http://schemas.microsoft.com/office/drawing/2014/main" val="3709385272"/>
                  </a:ext>
                </a:extLst>
              </a:tr>
              <a:tr h="590400">
                <a:tc>
                  <a:txBody>
                    <a:bodyPr/>
                    <a:lstStyle/>
                    <a:p>
                      <a:r>
                        <a:rPr lang="fr-FR" sz="1400" dirty="0"/>
                        <a:t>Autres collectivités</a:t>
                      </a:r>
                    </a:p>
                  </a:txBody>
                  <a:tcPr anchor="ctr"/>
                </a:tc>
                <a:tc>
                  <a:txBody>
                    <a:bodyPr/>
                    <a:lstStyle/>
                    <a:p>
                      <a:r>
                        <a:rPr lang="fr-FR" sz="1200" dirty="0"/>
                        <a:t>- Plusieurs collectivités proches sont également en cours de réflexion sur le réemploi dans leur restauration collective. Nous prévoyons de nous rassembler tous les 6 mois pour partager nos enseignements.</a:t>
                      </a:r>
                    </a:p>
                  </a:txBody>
                  <a:tcPr anchor="ctr"/>
                </a:tc>
                <a:extLst>
                  <a:ext uri="{0D108BD9-81ED-4DB2-BD59-A6C34878D82A}">
                    <a16:rowId xmlns:a16="http://schemas.microsoft.com/office/drawing/2014/main" val="1284684348"/>
                  </a:ext>
                </a:extLst>
              </a:tr>
            </a:tbl>
          </a:graphicData>
        </a:graphic>
      </p:graphicFrame>
      <p:sp>
        <p:nvSpPr>
          <p:cNvPr id="5" name="Rectangle : coins arrondis 4">
            <a:extLst>
              <a:ext uri="{FF2B5EF4-FFF2-40B4-BE49-F238E27FC236}">
                <a16:creationId xmlns:a16="http://schemas.microsoft.com/office/drawing/2014/main" id="{2064D141-2ABE-98C0-6166-CB14F735C59A}"/>
              </a:ext>
            </a:extLst>
          </p:cNvPr>
          <p:cNvSpPr/>
          <p:nvPr/>
        </p:nvSpPr>
        <p:spPr>
          <a:xfrm>
            <a:off x="10755086" y="0"/>
            <a:ext cx="1436914" cy="609600"/>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Portage à domicile</a:t>
            </a:r>
          </a:p>
        </p:txBody>
      </p:sp>
    </p:spTree>
    <p:custDataLst>
      <p:tags r:id="rId1"/>
    </p:custDataLst>
    <p:extLst>
      <p:ext uri="{BB962C8B-B14F-4D97-AF65-F5344CB8AC3E}">
        <p14:creationId xmlns:p14="http://schemas.microsoft.com/office/powerpoint/2010/main" val="2493107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7" y="97978"/>
            <a:ext cx="11318303" cy="810031"/>
          </a:xfrm>
        </p:spPr>
        <p:txBody>
          <a:bodyPr/>
          <a:lstStyle/>
          <a:p>
            <a:pPr>
              <a:lnSpc>
                <a:spcPct val="100000"/>
              </a:lnSpc>
            </a:pPr>
            <a:r>
              <a:rPr lang="fr-FR" sz="2000" dirty="0"/>
              <a:t>A remplir : Présentation du territoire et état des lieux (1/3)</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5</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BDF0D564-2420-D64E-FBCB-220823A4A879}"/>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a:solidFill>
                  <a:schemeClr val="tx1"/>
                </a:solidFill>
              </a:rPr>
              <a:t>Réponse du candidat</a:t>
            </a:r>
          </a:p>
        </p:txBody>
      </p:sp>
      <p:sp>
        <p:nvSpPr>
          <p:cNvPr id="5" name="Rectangle : coins arrondis 4">
            <a:extLst>
              <a:ext uri="{FF2B5EF4-FFF2-40B4-BE49-F238E27FC236}">
                <a16:creationId xmlns:a16="http://schemas.microsoft.com/office/drawing/2014/main" id="{4E43FC3A-411F-1ED8-B4E8-61A62259733E}"/>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Tree>
    <p:custDataLst>
      <p:tags r:id="rId1"/>
    </p:custDataLst>
    <p:extLst>
      <p:ext uri="{BB962C8B-B14F-4D97-AF65-F5344CB8AC3E}">
        <p14:creationId xmlns:p14="http://schemas.microsoft.com/office/powerpoint/2010/main" val="17088962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Exemple : Membres et organisation de l’équipe projet</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50</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endParaRPr lang="fr-FR" dirty="0"/>
          </a:p>
        </p:txBody>
      </p:sp>
      <p:sp>
        <p:nvSpPr>
          <p:cNvPr id="3" name="Rectangle 2">
            <a:extLst>
              <a:ext uri="{FF2B5EF4-FFF2-40B4-BE49-F238E27FC236}">
                <a16:creationId xmlns:a16="http://schemas.microsoft.com/office/drawing/2014/main" id="{FA67D762-FCD8-88DF-74B7-99C2865284E5}"/>
              </a:ext>
            </a:extLst>
          </p:cNvPr>
          <p:cNvSpPr/>
          <p:nvPr/>
        </p:nvSpPr>
        <p:spPr>
          <a:xfrm>
            <a:off x="1791272" y="2250825"/>
            <a:ext cx="1657150" cy="812428"/>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a:solidFill>
                  <a:schemeClr val="tx1"/>
                </a:solidFill>
              </a:rPr>
              <a:t>Service communication</a:t>
            </a:r>
          </a:p>
        </p:txBody>
      </p:sp>
      <p:sp>
        <p:nvSpPr>
          <p:cNvPr id="5" name="Rectangle 4">
            <a:extLst>
              <a:ext uri="{FF2B5EF4-FFF2-40B4-BE49-F238E27FC236}">
                <a16:creationId xmlns:a16="http://schemas.microsoft.com/office/drawing/2014/main" id="{0ED3BB2C-8600-0F27-7C93-D345BB6D451E}"/>
              </a:ext>
            </a:extLst>
          </p:cNvPr>
          <p:cNvSpPr/>
          <p:nvPr/>
        </p:nvSpPr>
        <p:spPr>
          <a:xfrm>
            <a:off x="3641413" y="2263350"/>
            <a:ext cx="2989767" cy="309071"/>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a:solidFill>
                  <a:schemeClr val="tx1"/>
                </a:solidFill>
              </a:rPr>
              <a:t>Service gestion des déchets</a:t>
            </a:r>
          </a:p>
        </p:txBody>
      </p:sp>
      <p:sp>
        <p:nvSpPr>
          <p:cNvPr id="6" name="Rectangle 5">
            <a:extLst>
              <a:ext uri="{FF2B5EF4-FFF2-40B4-BE49-F238E27FC236}">
                <a16:creationId xmlns:a16="http://schemas.microsoft.com/office/drawing/2014/main" id="{78A008A2-5D7F-0A67-5208-7DB1AC5FD2C5}"/>
              </a:ext>
            </a:extLst>
          </p:cNvPr>
          <p:cNvSpPr/>
          <p:nvPr/>
        </p:nvSpPr>
        <p:spPr>
          <a:xfrm>
            <a:off x="1791271" y="3196482"/>
            <a:ext cx="1657149" cy="1437073"/>
          </a:xfrm>
          <a:prstGeom prst="rect">
            <a:avLst/>
          </a:prstGeom>
          <a:solidFill>
            <a:schemeClr val="bg1"/>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100">
                <a:solidFill>
                  <a:schemeClr val="tx1"/>
                </a:solidFill>
              </a:rPr>
              <a:t>M. C</a:t>
            </a:r>
          </a:p>
          <a:p>
            <a:pPr algn="ctr"/>
            <a:r>
              <a:rPr lang="fr-FR" sz="1100" i="1">
                <a:solidFill>
                  <a:schemeClr val="tx1"/>
                </a:solidFill>
              </a:rPr>
              <a:t>Valide le plan de communication, la forme et le contenu des supports et signe les devis. ~2h/semaine</a:t>
            </a:r>
          </a:p>
        </p:txBody>
      </p:sp>
      <p:sp>
        <p:nvSpPr>
          <p:cNvPr id="7" name="Rectangle 6">
            <a:extLst>
              <a:ext uri="{FF2B5EF4-FFF2-40B4-BE49-F238E27FC236}">
                <a16:creationId xmlns:a16="http://schemas.microsoft.com/office/drawing/2014/main" id="{5AB962D0-6090-C172-F061-98E3A27945D2}"/>
              </a:ext>
            </a:extLst>
          </p:cNvPr>
          <p:cNvSpPr/>
          <p:nvPr/>
        </p:nvSpPr>
        <p:spPr>
          <a:xfrm>
            <a:off x="1791272" y="4766691"/>
            <a:ext cx="1657148" cy="1553883"/>
          </a:xfrm>
          <a:prstGeom prst="rect">
            <a:avLst/>
          </a:prstGeom>
          <a:solidFill>
            <a:schemeClr val="bg1"/>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100">
                <a:solidFill>
                  <a:schemeClr val="tx1"/>
                </a:solidFill>
              </a:rPr>
              <a:t>M. D</a:t>
            </a:r>
          </a:p>
          <a:p>
            <a:pPr algn="ctr"/>
            <a:r>
              <a:rPr lang="fr-FR" sz="1100" i="1">
                <a:solidFill>
                  <a:schemeClr val="tx1"/>
                </a:solidFill>
              </a:rPr>
              <a:t>Participe aux réflexions de l’agence. Organise l’impression et la distribution des supports. ~1j/semaine</a:t>
            </a:r>
          </a:p>
        </p:txBody>
      </p:sp>
      <p:sp>
        <p:nvSpPr>
          <p:cNvPr id="8" name="Rectangle 7">
            <a:extLst>
              <a:ext uri="{FF2B5EF4-FFF2-40B4-BE49-F238E27FC236}">
                <a16:creationId xmlns:a16="http://schemas.microsoft.com/office/drawing/2014/main" id="{7B41E907-41C5-B7F8-B54F-F39C8E90DFCA}"/>
              </a:ext>
            </a:extLst>
          </p:cNvPr>
          <p:cNvSpPr/>
          <p:nvPr/>
        </p:nvSpPr>
        <p:spPr>
          <a:xfrm>
            <a:off x="5133130" y="2628483"/>
            <a:ext cx="1327638" cy="370129"/>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a:solidFill>
                  <a:schemeClr val="tx1"/>
                </a:solidFill>
              </a:rPr>
              <a:t>Service réduction</a:t>
            </a:r>
          </a:p>
        </p:txBody>
      </p:sp>
      <p:sp>
        <p:nvSpPr>
          <p:cNvPr id="14" name="Rectangle 13">
            <a:extLst>
              <a:ext uri="{FF2B5EF4-FFF2-40B4-BE49-F238E27FC236}">
                <a16:creationId xmlns:a16="http://schemas.microsoft.com/office/drawing/2014/main" id="{45F0295C-4465-8570-98F9-D052D74668E7}"/>
              </a:ext>
            </a:extLst>
          </p:cNvPr>
          <p:cNvSpPr/>
          <p:nvPr/>
        </p:nvSpPr>
        <p:spPr>
          <a:xfrm>
            <a:off x="5062268" y="3209007"/>
            <a:ext cx="1568912" cy="1437073"/>
          </a:xfrm>
          <a:prstGeom prst="rect">
            <a:avLst/>
          </a:prstGeom>
          <a:solidFill>
            <a:schemeClr val="bg1"/>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100">
                <a:solidFill>
                  <a:schemeClr val="tx1"/>
                </a:solidFill>
              </a:rPr>
              <a:t>M. E</a:t>
            </a:r>
          </a:p>
          <a:p>
            <a:pPr algn="ctr"/>
            <a:r>
              <a:rPr lang="fr-FR" sz="1100" i="1">
                <a:solidFill>
                  <a:schemeClr val="tx1"/>
                </a:solidFill>
              </a:rPr>
              <a:t>Valide le contenu du projet, son calendrier et son budget. ~2h/semaine</a:t>
            </a:r>
          </a:p>
        </p:txBody>
      </p:sp>
      <p:sp>
        <p:nvSpPr>
          <p:cNvPr id="15" name="Rectangle 14">
            <a:extLst>
              <a:ext uri="{FF2B5EF4-FFF2-40B4-BE49-F238E27FC236}">
                <a16:creationId xmlns:a16="http://schemas.microsoft.com/office/drawing/2014/main" id="{E467F415-4CDF-3252-18CB-FCDDEEEBB86A}"/>
              </a:ext>
            </a:extLst>
          </p:cNvPr>
          <p:cNvSpPr/>
          <p:nvPr/>
        </p:nvSpPr>
        <p:spPr>
          <a:xfrm>
            <a:off x="5062268" y="4766691"/>
            <a:ext cx="1568912" cy="1896287"/>
          </a:xfrm>
          <a:prstGeom prst="rect">
            <a:avLst/>
          </a:prstGeom>
          <a:solidFill>
            <a:schemeClr val="bg1"/>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100">
                <a:solidFill>
                  <a:schemeClr val="tx1"/>
                </a:solidFill>
              </a:rPr>
              <a:t>M. F</a:t>
            </a:r>
          </a:p>
          <a:p>
            <a:pPr algn="ctr"/>
            <a:r>
              <a:rPr lang="fr-FR" sz="1100" i="1">
                <a:solidFill>
                  <a:schemeClr val="tx1"/>
                </a:solidFill>
              </a:rPr>
              <a:t>Pilote le projet, coordonne les parties prenantes internes et externes. Passe les commandes d’équipements et organise leur distribution. ~2j/semaine</a:t>
            </a:r>
          </a:p>
        </p:txBody>
      </p:sp>
      <p:sp>
        <p:nvSpPr>
          <p:cNvPr id="17" name="Rectangle 16">
            <a:extLst>
              <a:ext uri="{FF2B5EF4-FFF2-40B4-BE49-F238E27FC236}">
                <a16:creationId xmlns:a16="http://schemas.microsoft.com/office/drawing/2014/main" id="{326B0B19-6CE3-18AA-16F4-EA627EAC8B98}"/>
              </a:ext>
            </a:extLst>
          </p:cNvPr>
          <p:cNvSpPr/>
          <p:nvPr/>
        </p:nvSpPr>
        <p:spPr>
          <a:xfrm>
            <a:off x="6824171" y="2263490"/>
            <a:ext cx="1464158" cy="812428"/>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a:solidFill>
                  <a:schemeClr val="tx1"/>
                </a:solidFill>
              </a:rPr>
              <a:t>Bureau d’étude ABC</a:t>
            </a:r>
          </a:p>
        </p:txBody>
      </p:sp>
      <p:sp>
        <p:nvSpPr>
          <p:cNvPr id="2" name="Rectangle 1">
            <a:extLst>
              <a:ext uri="{FF2B5EF4-FFF2-40B4-BE49-F238E27FC236}">
                <a16:creationId xmlns:a16="http://schemas.microsoft.com/office/drawing/2014/main" id="{5703A00F-F6A1-19B0-47D0-51E223287B9A}"/>
              </a:ext>
            </a:extLst>
          </p:cNvPr>
          <p:cNvSpPr/>
          <p:nvPr/>
        </p:nvSpPr>
        <p:spPr>
          <a:xfrm>
            <a:off x="6824171" y="3209007"/>
            <a:ext cx="1464158" cy="1437073"/>
          </a:xfrm>
          <a:prstGeom prst="rect">
            <a:avLst/>
          </a:prstGeom>
          <a:solidFill>
            <a:schemeClr val="bg1"/>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100">
                <a:solidFill>
                  <a:schemeClr val="tx1"/>
                </a:solidFill>
              </a:rPr>
              <a:t>M. G</a:t>
            </a:r>
          </a:p>
          <a:p>
            <a:pPr algn="ctr"/>
            <a:r>
              <a:rPr lang="fr-FR" sz="1100" i="1">
                <a:solidFill>
                  <a:schemeClr val="tx1"/>
                </a:solidFill>
              </a:rPr>
              <a:t>Mène les études pour le compte de la collectivité. Propose un dimensionnement technique et un plan d’action.</a:t>
            </a:r>
          </a:p>
        </p:txBody>
      </p:sp>
      <p:sp>
        <p:nvSpPr>
          <p:cNvPr id="20" name="Rectangle 19">
            <a:extLst>
              <a:ext uri="{FF2B5EF4-FFF2-40B4-BE49-F238E27FC236}">
                <a16:creationId xmlns:a16="http://schemas.microsoft.com/office/drawing/2014/main" id="{457BC05C-4E1A-7ED4-BB0D-3F361B83B2A2}"/>
              </a:ext>
            </a:extLst>
          </p:cNvPr>
          <p:cNvSpPr/>
          <p:nvPr/>
        </p:nvSpPr>
        <p:spPr>
          <a:xfrm>
            <a:off x="249685" y="2235625"/>
            <a:ext cx="1327638" cy="812428"/>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a:solidFill>
                  <a:schemeClr val="tx1"/>
                </a:solidFill>
              </a:rPr>
              <a:t>Agence de communication ABC</a:t>
            </a:r>
          </a:p>
        </p:txBody>
      </p:sp>
      <p:sp>
        <p:nvSpPr>
          <p:cNvPr id="21" name="Rectangle 20">
            <a:extLst>
              <a:ext uri="{FF2B5EF4-FFF2-40B4-BE49-F238E27FC236}">
                <a16:creationId xmlns:a16="http://schemas.microsoft.com/office/drawing/2014/main" id="{288FABE3-E67A-0A9B-EFA5-DC7C6A872F30}"/>
              </a:ext>
            </a:extLst>
          </p:cNvPr>
          <p:cNvSpPr/>
          <p:nvPr/>
        </p:nvSpPr>
        <p:spPr>
          <a:xfrm>
            <a:off x="249685" y="3181142"/>
            <a:ext cx="1327638" cy="1437073"/>
          </a:xfrm>
          <a:prstGeom prst="rect">
            <a:avLst/>
          </a:prstGeom>
          <a:solidFill>
            <a:schemeClr val="bg1"/>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100">
                <a:solidFill>
                  <a:schemeClr val="tx1"/>
                </a:solidFill>
              </a:rPr>
              <a:t>M. A</a:t>
            </a:r>
          </a:p>
          <a:p>
            <a:pPr algn="ctr"/>
            <a:r>
              <a:rPr lang="fr-FR" sz="1100" i="1">
                <a:solidFill>
                  <a:schemeClr val="tx1"/>
                </a:solidFill>
              </a:rPr>
              <a:t>Pilote la mission de l’agence, propose un plan de communication à la collectivité et créé les supports de sensibilisation.</a:t>
            </a:r>
          </a:p>
        </p:txBody>
      </p:sp>
      <p:sp>
        <p:nvSpPr>
          <p:cNvPr id="23" name="Rectangle 22">
            <a:extLst>
              <a:ext uri="{FF2B5EF4-FFF2-40B4-BE49-F238E27FC236}">
                <a16:creationId xmlns:a16="http://schemas.microsoft.com/office/drawing/2014/main" id="{457EB4E2-673B-FC5E-D6E7-CF6246CE31B6}"/>
              </a:ext>
            </a:extLst>
          </p:cNvPr>
          <p:cNvSpPr/>
          <p:nvPr/>
        </p:nvSpPr>
        <p:spPr>
          <a:xfrm>
            <a:off x="1791270" y="1199540"/>
            <a:ext cx="4839909" cy="309071"/>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a:solidFill>
                  <a:schemeClr val="tx1"/>
                </a:solidFill>
              </a:rPr>
              <a:t>Direction</a:t>
            </a:r>
          </a:p>
        </p:txBody>
      </p:sp>
      <p:sp>
        <p:nvSpPr>
          <p:cNvPr id="24" name="Rectangle 23">
            <a:extLst>
              <a:ext uri="{FF2B5EF4-FFF2-40B4-BE49-F238E27FC236}">
                <a16:creationId xmlns:a16="http://schemas.microsoft.com/office/drawing/2014/main" id="{FAFA76FD-85AE-0693-D31F-91621B139477}"/>
              </a:ext>
            </a:extLst>
          </p:cNvPr>
          <p:cNvSpPr/>
          <p:nvPr/>
        </p:nvSpPr>
        <p:spPr>
          <a:xfrm>
            <a:off x="1786293" y="1622581"/>
            <a:ext cx="4839909" cy="525936"/>
          </a:xfrm>
          <a:prstGeom prst="rect">
            <a:avLst/>
          </a:prstGeom>
          <a:solidFill>
            <a:schemeClr val="bg1"/>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100">
                <a:solidFill>
                  <a:schemeClr val="tx1"/>
                </a:solidFill>
              </a:rPr>
              <a:t>M.H</a:t>
            </a:r>
          </a:p>
          <a:p>
            <a:pPr algn="ctr"/>
            <a:r>
              <a:rPr lang="fr-FR" sz="1100" i="1">
                <a:solidFill>
                  <a:schemeClr val="tx1"/>
                </a:solidFill>
              </a:rPr>
              <a:t>Valide le projet dans son ensemble, et le défend auprès des élus.</a:t>
            </a:r>
          </a:p>
        </p:txBody>
      </p:sp>
      <p:sp>
        <p:nvSpPr>
          <p:cNvPr id="25" name="Ellipse 24">
            <a:extLst>
              <a:ext uri="{FF2B5EF4-FFF2-40B4-BE49-F238E27FC236}">
                <a16:creationId xmlns:a16="http://schemas.microsoft.com/office/drawing/2014/main" id="{CF250F4C-3E97-5FF0-298D-285609ABDE79}"/>
              </a:ext>
            </a:extLst>
          </p:cNvPr>
          <p:cNvSpPr/>
          <p:nvPr/>
        </p:nvSpPr>
        <p:spPr>
          <a:xfrm>
            <a:off x="8736065" y="5239418"/>
            <a:ext cx="189571" cy="16669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7" name="Connecteur droit 26">
            <a:extLst>
              <a:ext uri="{FF2B5EF4-FFF2-40B4-BE49-F238E27FC236}">
                <a16:creationId xmlns:a16="http://schemas.microsoft.com/office/drawing/2014/main" id="{C813CA90-B358-8F0E-14CE-3EEE7AEEC079}"/>
              </a:ext>
            </a:extLst>
          </p:cNvPr>
          <p:cNvCxnSpPr>
            <a:cxnSpLocks/>
          </p:cNvCxnSpPr>
          <p:nvPr/>
        </p:nvCxnSpPr>
        <p:spPr>
          <a:xfrm>
            <a:off x="8474927" y="1354075"/>
            <a:ext cx="0" cy="5308903"/>
          </a:xfrm>
          <a:prstGeom prst="line">
            <a:avLst/>
          </a:prstGeom>
        </p:spPr>
        <p:style>
          <a:lnRef idx="1">
            <a:schemeClr val="accent1"/>
          </a:lnRef>
          <a:fillRef idx="0">
            <a:schemeClr val="accent1"/>
          </a:fillRef>
          <a:effectRef idx="0">
            <a:schemeClr val="accent1"/>
          </a:effectRef>
          <a:fontRef idx="minor">
            <a:schemeClr val="tx1"/>
          </a:fontRef>
        </p:style>
      </p:cxnSp>
      <p:sp>
        <p:nvSpPr>
          <p:cNvPr id="29" name="Ellipse 28">
            <a:extLst>
              <a:ext uri="{FF2B5EF4-FFF2-40B4-BE49-F238E27FC236}">
                <a16:creationId xmlns:a16="http://schemas.microsoft.com/office/drawing/2014/main" id="{AF7B988B-33F3-4451-6F0D-93C13AA67598}"/>
              </a:ext>
            </a:extLst>
          </p:cNvPr>
          <p:cNvSpPr/>
          <p:nvPr/>
        </p:nvSpPr>
        <p:spPr>
          <a:xfrm>
            <a:off x="1705366" y="1541475"/>
            <a:ext cx="189571" cy="16669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llipse 29">
            <a:extLst>
              <a:ext uri="{FF2B5EF4-FFF2-40B4-BE49-F238E27FC236}">
                <a16:creationId xmlns:a16="http://schemas.microsoft.com/office/drawing/2014/main" id="{E8A9BC39-2416-6929-1401-3B18A63A32FB}"/>
              </a:ext>
            </a:extLst>
          </p:cNvPr>
          <p:cNvSpPr/>
          <p:nvPr/>
        </p:nvSpPr>
        <p:spPr>
          <a:xfrm>
            <a:off x="1727670" y="3113134"/>
            <a:ext cx="189571" cy="16669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Ellipse 30">
            <a:extLst>
              <a:ext uri="{FF2B5EF4-FFF2-40B4-BE49-F238E27FC236}">
                <a16:creationId xmlns:a16="http://schemas.microsoft.com/office/drawing/2014/main" id="{14EFD30D-F2B3-A7AF-2943-8C3549CF7E10}"/>
              </a:ext>
            </a:extLst>
          </p:cNvPr>
          <p:cNvSpPr/>
          <p:nvPr/>
        </p:nvSpPr>
        <p:spPr>
          <a:xfrm>
            <a:off x="1719123" y="4692047"/>
            <a:ext cx="189571" cy="16669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Ellipse 31">
            <a:extLst>
              <a:ext uri="{FF2B5EF4-FFF2-40B4-BE49-F238E27FC236}">
                <a16:creationId xmlns:a16="http://schemas.microsoft.com/office/drawing/2014/main" id="{F1079F9D-A580-62D4-3163-A925DCE300E4}"/>
              </a:ext>
            </a:extLst>
          </p:cNvPr>
          <p:cNvSpPr/>
          <p:nvPr/>
        </p:nvSpPr>
        <p:spPr>
          <a:xfrm>
            <a:off x="4961580" y="3113134"/>
            <a:ext cx="189571" cy="16669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2">
            <a:extLst>
              <a:ext uri="{FF2B5EF4-FFF2-40B4-BE49-F238E27FC236}">
                <a16:creationId xmlns:a16="http://schemas.microsoft.com/office/drawing/2014/main" id="{319FF407-6035-B7C8-E245-8292602188A4}"/>
              </a:ext>
            </a:extLst>
          </p:cNvPr>
          <p:cNvSpPr/>
          <p:nvPr/>
        </p:nvSpPr>
        <p:spPr>
          <a:xfrm>
            <a:off x="4985755" y="4692047"/>
            <a:ext cx="189571" cy="16669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Ellipse 33">
            <a:extLst>
              <a:ext uri="{FF2B5EF4-FFF2-40B4-BE49-F238E27FC236}">
                <a16:creationId xmlns:a16="http://schemas.microsoft.com/office/drawing/2014/main" id="{901F8606-BBDA-EA31-C4AF-D736160739D0}"/>
              </a:ext>
            </a:extLst>
          </p:cNvPr>
          <p:cNvSpPr/>
          <p:nvPr/>
        </p:nvSpPr>
        <p:spPr>
          <a:xfrm>
            <a:off x="6749894" y="3113134"/>
            <a:ext cx="189571" cy="166695"/>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Ellipse 34">
            <a:extLst>
              <a:ext uri="{FF2B5EF4-FFF2-40B4-BE49-F238E27FC236}">
                <a16:creationId xmlns:a16="http://schemas.microsoft.com/office/drawing/2014/main" id="{DB401125-AA7F-8FC3-7B09-A1CB561A2AFA}"/>
              </a:ext>
            </a:extLst>
          </p:cNvPr>
          <p:cNvSpPr/>
          <p:nvPr/>
        </p:nvSpPr>
        <p:spPr>
          <a:xfrm>
            <a:off x="8736065" y="4193181"/>
            <a:ext cx="189571" cy="166695"/>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Ellipse 35">
            <a:extLst>
              <a:ext uri="{FF2B5EF4-FFF2-40B4-BE49-F238E27FC236}">
                <a16:creationId xmlns:a16="http://schemas.microsoft.com/office/drawing/2014/main" id="{0A411C95-E139-99AF-4091-035722FE0C86}"/>
              </a:ext>
            </a:extLst>
          </p:cNvPr>
          <p:cNvSpPr/>
          <p:nvPr/>
        </p:nvSpPr>
        <p:spPr>
          <a:xfrm>
            <a:off x="2000312" y="4692047"/>
            <a:ext cx="189571" cy="166695"/>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Ellipse 36">
            <a:extLst>
              <a:ext uri="{FF2B5EF4-FFF2-40B4-BE49-F238E27FC236}">
                <a16:creationId xmlns:a16="http://schemas.microsoft.com/office/drawing/2014/main" id="{04DF779F-FC7E-D85F-D85D-5CCC061C5DA0}"/>
              </a:ext>
            </a:extLst>
          </p:cNvPr>
          <p:cNvSpPr/>
          <p:nvPr/>
        </p:nvSpPr>
        <p:spPr>
          <a:xfrm>
            <a:off x="5224999" y="4692047"/>
            <a:ext cx="189571" cy="166695"/>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Ellipse 37">
            <a:extLst>
              <a:ext uri="{FF2B5EF4-FFF2-40B4-BE49-F238E27FC236}">
                <a16:creationId xmlns:a16="http://schemas.microsoft.com/office/drawing/2014/main" id="{44B85319-C1C0-7148-2336-F478F7D92BEB}"/>
              </a:ext>
            </a:extLst>
          </p:cNvPr>
          <p:cNvSpPr/>
          <p:nvPr/>
        </p:nvSpPr>
        <p:spPr>
          <a:xfrm>
            <a:off x="8736065" y="1828845"/>
            <a:ext cx="189571" cy="166695"/>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llipse 38">
            <a:extLst>
              <a:ext uri="{FF2B5EF4-FFF2-40B4-BE49-F238E27FC236}">
                <a16:creationId xmlns:a16="http://schemas.microsoft.com/office/drawing/2014/main" id="{C6762710-C894-A1DB-F60E-2F89E60F2689}"/>
              </a:ext>
            </a:extLst>
          </p:cNvPr>
          <p:cNvSpPr/>
          <p:nvPr/>
        </p:nvSpPr>
        <p:spPr>
          <a:xfrm>
            <a:off x="5499365" y="4692047"/>
            <a:ext cx="189571" cy="166695"/>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Ellipse 39">
            <a:extLst>
              <a:ext uri="{FF2B5EF4-FFF2-40B4-BE49-F238E27FC236}">
                <a16:creationId xmlns:a16="http://schemas.microsoft.com/office/drawing/2014/main" id="{3E94AF80-158A-5821-CCCD-98030262EC1F}"/>
              </a:ext>
            </a:extLst>
          </p:cNvPr>
          <p:cNvSpPr/>
          <p:nvPr/>
        </p:nvSpPr>
        <p:spPr>
          <a:xfrm>
            <a:off x="7031277" y="3113134"/>
            <a:ext cx="189571" cy="166695"/>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Ellipse 40">
            <a:extLst>
              <a:ext uri="{FF2B5EF4-FFF2-40B4-BE49-F238E27FC236}">
                <a16:creationId xmlns:a16="http://schemas.microsoft.com/office/drawing/2014/main" id="{E34FF0C5-76F2-50E9-E9B8-6ECB71D3B4BA}"/>
              </a:ext>
            </a:extLst>
          </p:cNvPr>
          <p:cNvSpPr/>
          <p:nvPr/>
        </p:nvSpPr>
        <p:spPr>
          <a:xfrm>
            <a:off x="8736065" y="3042527"/>
            <a:ext cx="189571" cy="166695"/>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Ellipse 41">
            <a:extLst>
              <a:ext uri="{FF2B5EF4-FFF2-40B4-BE49-F238E27FC236}">
                <a16:creationId xmlns:a16="http://schemas.microsoft.com/office/drawing/2014/main" id="{60AE02D8-20E2-A2A7-A5BC-9D30679BDEAD}"/>
              </a:ext>
            </a:extLst>
          </p:cNvPr>
          <p:cNvSpPr/>
          <p:nvPr/>
        </p:nvSpPr>
        <p:spPr>
          <a:xfrm>
            <a:off x="2285030" y="4692047"/>
            <a:ext cx="189571" cy="166695"/>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Ellipse 42">
            <a:extLst>
              <a:ext uri="{FF2B5EF4-FFF2-40B4-BE49-F238E27FC236}">
                <a16:creationId xmlns:a16="http://schemas.microsoft.com/office/drawing/2014/main" id="{D7559FBE-DC8F-9F4B-9F7A-ED8C56802C61}"/>
              </a:ext>
            </a:extLst>
          </p:cNvPr>
          <p:cNvSpPr/>
          <p:nvPr/>
        </p:nvSpPr>
        <p:spPr>
          <a:xfrm>
            <a:off x="158051" y="3113134"/>
            <a:ext cx="189571" cy="166695"/>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Ellipse 43">
            <a:extLst>
              <a:ext uri="{FF2B5EF4-FFF2-40B4-BE49-F238E27FC236}">
                <a16:creationId xmlns:a16="http://schemas.microsoft.com/office/drawing/2014/main" id="{F567E3A7-FFAD-21A8-24DD-BF0CA27CD46F}"/>
              </a:ext>
            </a:extLst>
          </p:cNvPr>
          <p:cNvSpPr/>
          <p:nvPr/>
        </p:nvSpPr>
        <p:spPr>
          <a:xfrm>
            <a:off x="2009053" y="3113134"/>
            <a:ext cx="189571" cy="166695"/>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Ellipse 44">
            <a:extLst>
              <a:ext uri="{FF2B5EF4-FFF2-40B4-BE49-F238E27FC236}">
                <a16:creationId xmlns:a16="http://schemas.microsoft.com/office/drawing/2014/main" id="{F3450AFA-E0F9-7797-29B5-45600AAE740B}"/>
              </a:ext>
            </a:extLst>
          </p:cNvPr>
          <p:cNvSpPr/>
          <p:nvPr/>
        </p:nvSpPr>
        <p:spPr>
          <a:xfrm>
            <a:off x="5233546" y="3113134"/>
            <a:ext cx="189571" cy="166695"/>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Rectangle 10">
            <a:extLst>
              <a:ext uri="{FF2B5EF4-FFF2-40B4-BE49-F238E27FC236}">
                <a16:creationId xmlns:a16="http://schemas.microsoft.com/office/drawing/2014/main" id="{A186BDF3-0993-58B3-2A76-443A9919123E}"/>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46" name="ZoneTexte 45">
            <a:extLst>
              <a:ext uri="{FF2B5EF4-FFF2-40B4-BE49-F238E27FC236}">
                <a16:creationId xmlns:a16="http://schemas.microsoft.com/office/drawing/2014/main" id="{FD773A90-D2B7-5917-D5F7-97F137F90B36}"/>
              </a:ext>
            </a:extLst>
          </p:cNvPr>
          <p:cNvSpPr txBox="1"/>
          <p:nvPr/>
        </p:nvSpPr>
        <p:spPr>
          <a:xfrm>
            <a:off x="9031662" y="1319338"/>
            <a:ext cx="2931959" cy="1169551"/>
          </a:xfrm>
          <a:prstGeom prst="rect">
            <a:avLst/>
          </a:prstGeom>
          <a:solidFill>
            <a:schemeClr val="bg1"/>
          </a:solidFill>
        </p:spPr>
        <p:txBody>
          <a:bodyPr wrap="square" rtlCol="0">
            <a:spAutoFit/>
          </a:bodyPr>
          <a:lstStyle/>
          <a:p>
            <a:pPr algn="just"/>
            <a:r>
              <a:rPr lang="fr-FR" sz="1400" dirty="0"/>
              <a:t>Réunion hebdomadaire de l’équipe Technique du projet pour faire le point sur l’avancement, identifier les points de blocage et planifier les prochaines étapes</a:t>
            </a:r>
          </a:p>
        </p:txBody>
      </p:sp>
      <p:sp>
        <p:nvSpPr>
          <p:cNvPr id="47" name="ZoneTexte 46">
            <a:extLst>
              <a:ext uri="{FF2B5EF4-FFF2-40B4-BE49-F238E27FC236}">
                <a16:creationId xmlns:a16="http://schemas.microsoft.com/office/drawing/2014/main" id="{8C820E36-65BE-36A6-FE1D-0AA98A47A60C}"/>
              </a:ext>
            </a:extLst>
          </p:cNvPr>
          <p:cNvSpPr txBox="1"/>
          <p:nvPr/>
        </p:nvSpPr>
        <p:spPr>
          <a:xfrm>
            <a:off x="9031662" y="2559204"/>
            <a:ext cx="2931959" cy="1169551"/>
          </a:xfrm>
          <a:prstGeom prst="rect">
            <a:avLst/>
          </a:prstGeom>
          <a:solidFill>
            <a:schemeClr val="bg1"/>
          </a:solidFill>
        </p:spPr>
        <p:txBody>
          <a:bodyPr wrap="square" rtlCol="0">
            <a:spAutoFit/>
          </a:bodyPr>
          <a:lstStyle/>
          <a:p>
            <a:pPr algn="just"/>
            <a:r>
              <a:rPr lang="fr-FR" sz="1400" dirty="0"/>
              <a:t>Réunion hebdomadaire de l’équipe Sensibilisation du projet pour faire le point sur l’avancement, identifier les points de blocage et planifier les prochaines étapes</a:t>
            </a:r>
          </a:p>
        </p:txBody>
      </p:sp>
      <p:sp>
        <p:nvSpPr>
          <p:cNvPr id="48" name="ZoneTexte 47">
            <a:extLst>
              <a:ext uri="{FF2B5EF4-FFF2-40B4-BE49-F238E27FC236}">
                <a16:creationId xmlns:a16="http://schemas.microsoft.com/office/drawing/2014/main" id="{F7D5A5C7-9916-D265-EC3E-AA9368DD7AEA}"/>
              </a:ext>
            </a:extLst>
          </p:cNvPr>
          <p:cNvSpPr txBox="1"/>
          <p:nvPr/>
        </p:nvSpPr>
        <p:spPr>
          <a:xfrm>
            <a:off x="9031662" y="3799070"/>
            <a:ext cx="2931959" cy="954107"/>
          </a:xfrm>
          <a:prstGeom prst="rect">
            <a:avLst/>
          </a:prstGeom>
          <a:solidFill>
            <a:schemeClr val="bg1"/>
          </a:solidFill>
        </p:spPr>
        <p:txBody>
          <a:bodyPr wrap="square" rtlCol="0">
            <a:spAutoFit/>
          </a:bodyPr>
          <a:lstStyle/>
          <a:p>
            <a:pPr algn="just"/>
            <a:r>
              <a:rPr lang="fr-FR" sz="1400" dirty="0"/>
              <a:t>Réunion bimensuelle de coordination entre les référents Technique et Sensibilisation du projet</a:t>
            </a:r>
          </a:p>
        </p:txBody>
      </p:sp>
      <p:sp>
        <p:nvSpPr>
          <p:cNvPr id="49" name="ZoneTexte 48">
            <a:extLst>
              <a:ext uri="{FF2B5EF4-FFF2-40B4-BE49-F238E27FC236}">
                <a16:creationId xmlns:a16="http://schemas.microsoft.com/office/drawing/2014/main" id="{282E1851-25F4-712C-B000-5EC658AB1A02}"/>
              </a:ext>
            </a:extLst>
          </p:cNvPr>
          <p:cNvSpPr txBox="1"/>
          <p:nvPr/>
        </p:nvSpPr>
        <p:spPr>
          <a:xfrm>
            <a:off x="9031662" y="4823493"/>
            <a:ext cx="2931959" cy="954107"/>
          </a:xfrm>
          <a:prstGeom prst="rect">
            <a:avLst/>
          </a:prstGeom>
          <a:solidFill>
            <a:schemeClr val="bg1"/>
          </a:solidFill>
        </p:spPr>
        <p:txBody>
          <a:bodyPr wrap="square" rtlCol="0">
            <a:spAutoFit/>
          </a:bodyPr>
          <a:lstStyle/>
          <a:p>
            <a:pPr algn="just"/>
            <a:r>
              <a:rPr lang="fr-FR" sz="1400" dirty="0"/>
              <a:t>Réunion trimestrielle de présentation de l’avancement et validation des objectifs avec la direction de la collectivité</a:t>
            </a:r>
          </a:p>
        </p:txBody>
      </p:sp>
      <p:sp>
        <p:nvSpPr>
          <p:cNvPr id="13" name="Rectangle : coins arrondis 12">
            <a:extLst>
              <a:ext uri="{FF2B5EF4-FFF2-40B4-BE49-F238E27FC236}">
                <a16:creationId xmlns:a16="http://schemas.microsoft.com/office/drawing/2014/main" id="{1AA7EEA4-839B-0436-6085-B25B2921E0E0}"/>
              </a:ext>
            </a:extLst>
          </p:cNvPr>
          <p:cNvSpPr/>
          <p:nvPr/>
        </p:nvSpPr>
        <p:spPr>
          <a:xfrm>
            <a:off x="2969039" y="4858742"/>
            <a:ext cx="1642036" cy="302795"/>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00" dirty="0">
                <a:solidFill>
                  <a:schemeClr val="bg1">
                    <a:lumMod val="50000"/>
                  </a:schemeClr>
                </a:solidFill>
              </a:rPr>
              <a:t>Resp. communication du projet</a:t>
            </a:r>
          </a:p>
        </p:txBody>
      </p:sp>
      <p:sp>
        <p:nvSpPr>
          <p:cNvPr id="18" name="Rectangle : coins arrondis 17">
            <a:extLst>
              <a:ext uri="{FF2B5EF4-FFF2-40B4-BE49-F238E27FC236}">
                <a16:creationId xmlns:a16="http://schemas.microsoft.com/office/drawing/2014/main" id="{5A383F66-85B7-73AD-77FD-FC3CC7C4A851}"/>
              </a:ext>
            </a:extLst>
          </p:cNvPr>
          <p:cNvSpPr/>
          <p:nvPr/>
        </p:nvSpPr>
        <p:spPr>
          <a:xfrm>
            <a:off x="6382185" y="4858741"/>
            <a:ext cx="1642036" cy="302795"/>
          </a:xfrm>
          <a:prstGeom prst="round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000" dirty="0">
                <a:solidFill>
                  <a:schemeClr val="bg1">
                    <a:lumMod val="50000"/>
                  </a:schemeClr>
                </a:solidFill>
              </a:rPr>
              <a:t>Resp. technique et pilote du projet</a:t>
            </a:r>
          </a:p>
        </p:txBody>
      </p:sp>
    </p:spTree>
    <p:custDataLst>
      <p:tags r:id="rId1"/>
    </p:custDataLst>
    <p:extLst>
      <p:ext uri="{BB962C8B-B14F-4D97-AF65-F5344CB8AC3E}">
        <p14:creationId xmlns:p14="http://schemas.microsoft.com/office/powerpoint/2010/main" val="6060005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Exemple : Planning de déploiement du projet</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51</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2" name="Rectangle 1">
            <a:extLst>
              <a:ext uri="{FF2B5EF4-FFF2-40B4-BE49-F238E27FC236}">
                <a16:creationId xmlns:a16="http://schemas.microsoft.com/office/drawing/2014/main" id="{DFC2D00C-C1DA-6235-F7FC-FD4FD7162AA8}"/>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graphicFrame>
        <p:nvGraphicFramePr>
          <p:cNvPr id="3" name="Tableau 2">
            <a:extLst>
              <a:ext uri="{FF2B5EF4-FFF2-40B4-BE49-F238E27FC236}">
                <a16:creationId xmlns:a16="http://schemas.microsoft.com/office/drawing/2014/main" id="{35E0808B-CA80-F501-559F-C0F8966140DC}"/>
              </a:ext>
            </a:extLst>
          </p:cNvPr>
          <p:cNvGraphicFramePr>
            <a:graphicFrameLocks noGrp="1"/>
          </p:cNvGraphicFramePr>
          <p:nvPr>
            <p:extLst>
              <p:ext uri="{D42A27DB-BD31-4B8C-83A1-F6EECF244321}">
                <p14:modId xmlns:p14="http://schemas.microsoft.com/office/powerpoint/2010/main" val="1067443326"/>
              </p:ext>
            </p:extLst>
          </p:nvPr>
        </p:nvGraphicFramePr>
        <p:xfrm>
          <a:off x="152526" y="813126"/>
          <a:ext cx="11886948" cy="4084320"/>
        </p:xfrm>
        <a:graphic>
          <a:graphicData uri="http://schemas.openxmlformats.org/drawingml/2006/table">
            <a:tbl>
              <a:tblPr firstRow="1" bandRow="1">
                <a:tableStyleId>{21E4AEA4-8DFA-4A89-87EB-49C32662AFE0}</a:tableStyleId>
              </a:tblPr>
              <a:tblGrid>
                <a:gridCol w="4996294">
                  <a:extLst>
                    <a:ext uri="{9D8B030D-6E8A-4147-A177-3AD203B41FA5}">
                      <a16:colId xmlns:a16="http://schemas.microsoft.com/office/drawing/2014/main" val="2069121618"/>
                    </a:ext>
                  </a:extLst>
                </a:gridCol>
                <a:gridCol w="544286">
                  <a:extLst>
                    <a:ext uri="{9D8B030D-6E8A-4147-A177-3AD203B41FA5}">
                      <a16:colId xmlns:a16="http://schemas.microsoft.com/office/drawing/2014/main" val="860279913"/>
                    </a:ext>
                  </a:extLst>
                </a:gridCol>
                <a:gridCol w="528864">
                  <a:extLst>
                    <a:ext uri="{9D8B030D-6E8A-4147-A177-3AD203B41FA5}">
                      <a16:colId xmlns:a16="http://schemas.microsoft.com/office/drawing/2014/main" val="3124988045"/>
                    </a:ext>
                  </a:extLst>
                </a:gridCol>
                <a:gridCol w="528864">
                  <a:extLst>
                    <a:ext uri="{9D8B030D-6E8A-4147-A177-3AD203B41FA5}">
                      <a16:colId xmlns:a16="http://schemas.microsoft.com/office/drawing/2014/main" val="745860226"/>
                    </a:ext>
                  </a:extLst>
                </a:gridCol>
                <a:gridCol w="528864">
                  <a:extLst>
                    <a:ext uri="{9D8B030D-6E8A-4147-A177-3AD203B41FA5}">
                      <a16:colId xmlns:a16="http://schemas.microsoft.com/office/drawing/2014/main" val="57783594"/>
                    </a:ext>
                  </a:extLst>
                </a:gridCol>
                <a:gridCol w="528864">
                  <a:extLst>
                    <a:ext uri="{9D8B030D-6E8A-4147-A177-3AD203B41FA5}">
                      <a16:colId xmlns:a16="http://schemas.microsoft.com/office/drawing/2014/main" val="637364024"/>
                    </a:ext>
                  </a:extLst>
                </a:gridCol>
                <a:gridCol w="528864">
                  <a:extLst>
                    <a:ext uri="{9D8B030D-6E8A-4147-A177-3AD203B41FA5}">
                      <a16:colId xmlns:a16="http://schemas.microsoft.com/office/drawing/2014/main" val="1487872318"/>
                    </a:ext>
                  </a:extLst>
                </a:gridCol>
                <a:gridCol w="528864">
                  <a:extLst>
                    <a:ext uri="{9D8B030D-6E8A-4147-A177-3AD203B41FA5}">
                      <a16:colId xmlns:a16="http://schemas.microsoft.com/office/drawing/2014/main" val="2686674356"/>
                    </a:ext>
                  </a:extLst>
                </a:gridCol>
                <a:gridCol w="528864">
                  <a:extLst>
                    <a:ext uri="{9D8B030D-6E8A-4147-A177-3AD203B41FA5}">
                      <a16:colId xmlns:a16="http://schemas.microsoft.com/office/drawing/2014/main" val="354694461"/>
                    </a:ext>
                  </a:extLst>
                </a:gridCol>
                <a:gridCol w="528864">
                  <a:extLst>
                    <a:ext uri="{9D8B030D-6E8A-4147-A177-3AD203B41FA5}">
                      <a16:colId xmlns:a16="http://schemas.microsoft.com/office/drawing/2014/main" val="829032597"/>
                    </a:ext>
                  </a:extLst>
                </a:gridCol>
                <a:gridCol w="528864">
                  <a:extLst>
                    <a:ext uri="{9D8B030D-6E8A-4147-A177-3AD203B41FA5}">
                      <a16:colId xmlns:a16="http://schemas.microsoft.com/office/drawing/2014/main" val="4062501256"/>
                    </a:ext>
                  </a:extLst>
                </a:gridCol>
                <a:gridCol w="528864">
                  <a:extLst>
                    <a:ext uri="{9D8B030D-6E8A-4147-A177-3AD203B41FA5}">
                      <a16:colId xmlns:a16="http://schemas.microsoft.com/office/drawing/2014/main" val="503182612"/>
                    </a:ext>
                  </a:extLst>
                </a:gridCol>
                <a:gridCol w="528864">
                  <a:extLst>
                    <a:ext uri="{9D8B030D-6E8A-4147-A177-3AD203B41FA5}">
                      <a16:colId xmlns:a16="http://schemas.microsoft.com/office/drawing/2014/main" val="1228298802"/>
                    </a:ext>
                  </a:extLst>
                </a:gridCol>
                <a:gridCol w="528864">
                  <a:extLst>
                    <a:ext uri="{9D8B030D-6E8A-4147-A177-3AD203B41FA5}">
                      <a16:colId xmlns:a16="http://schemas.microsoft.com/office/drawing/2014/main" val="3271405481"/>
                    </a:ext>
                  </a:extLst>
                </a:gridCol>
              </a:tblGrid>
              <a:tr h="174216">
                <a:tc rowSpan="2">
                  <a:txBody>
                    <a:bodyPr/>
                    <a:lstStyle/>
                    <a:p>
                      <a:pPr algn="l"/>
                      <a:r>
                        <a:rPr lang="fr-FR" sz="1100" b="1" dirty="0">
                          <a:solidFill>
                            <a:schemeClr val="bg1"/>
                          </a:solidFill>
                        </a:rPr>
                        <a:t>Tâche</a:t>
                      </a:r>
                    </a:p>
                  </a:txBody>
                  <a:tcPr anchor="ctr">
                    <a:lnB w="3175" cap="flat" cmpd="sng" algn="ctr">
                      <a:solidFill>
                        <a:schemeClr val="bg1">
                          <a:lumMod val="50000"/>
                        </a:schemeClr>
                      </a:solidFill>
                      <a:prstDash val="solid"/>
                      <a:round/>
                      <a:headEnd type="none" w="med" len="med"/>
                      <a:tailEnd type="none" w="med" len="med"/>
                    </a:lnB>
                  </a:tcPr>
                </a:tc>
                <a:tc rowSpan="2">
                  <a:txBody>
                    <a:bodyPr/>
                    <a:lstStyle/>
                    <a:p>
                      <a:pPr algn="ctr"/>
                      <a:r>
                        <a:rPr lang="fr-FR" sz="1100" dirty="0"/>
                        <a:t>2025</a:t>
                      </a:r>
                    </a:p>
                  </a:txBody>
                  <a:tcPr anchor="ctr">
                    <a:lnB w="3175" cap="flat" cmpd="sng" algn="ctr">
                      <a:solidFill>
                        <a:schemeClr val="bg1">
                          <a:lumMod val="50000"/>
                        </a:schemeClr>
                      </a:solidFill>
                      <a:prstDash val="solid"/>
                      <a:round/>
                      <a:headEnd type="none" w="med" len="med"/>
                      <a:tailEnd type="none" w="med" len="med"/>
                    </a:lnB>
                  </a:tcPr>
                </a:tc>
                <a:tc gridSpan="4">
                  <a:txBody>
                    <a:bodyPr/>
                    <a:lstStyle/>
                    <a:p>
                      <a:pPr algn="ctr"/>
                      <a:r>
                        <a:rPr lang="fr-FR" sz="1100" dirty="0"/>
                        <a:t>2026</a:t>
                      </a:r>
                    </a:p>
                  </a:txBody>
                  <a:tcPr anchor="ctr"/>
                </a:tc>
                <a:tc hMerge="1">
                  <a:txBody>
                    <a:bodyPr/>
                    <a:lstStyle/>
                    <a:p>
                      <a:endParaRPr lang="fr-FR" sz="1200"/>
                    </a:p>
                  </a:txBody>
                  <a:tcPr/>
                </a:tc>
                <a:tc hMerge="1">
                  <a:txBody>
                    <a:bodyPr/>
                    <a:lstStyle/>
                    <a:p>
                      <a:endParaRPr lang="fr-FR" sz="1200"/>
                    </a:p>
                  </a:txBody>
                  <a:tcPr/>
                </a:tc>
                <a:tc hMerge="1">
                  <a:txBody>
                    <a:bodyPr/>
                    <a:lstStyle/>
                    <a:p>
                      <a:endParaRPr lang="fr-FR" sz="1200"/>
                    </a:p>
                  </a:txBody>
                  <a:tcPr/>
                </a:tc>
                <a:tc gridSpan="4">
                  <a:txBody>
                    <a:bodyPr/>
                    <a:lstStyle/>
                    <a:p>
                      <a:pPr algn="ctr"/>
                      <a:r>
                        <a:rPr lang="fr-FR" sz="1100" dirty="0"/>
                        <a:t>2027</a:t>
                      </a:r>
                    </a:p>
                  </a:txBody>
                  <a:tcPr anchor="ctr"/>
                </a:tc>
                <a:tc hMerge="1">
                  <a:txBody>
                    <a:bodyPr/>
                    <a:lstStyle/>
                    <a:p>
                      <a:endParaRPr lang="fr-FR" sz="1200"/>
                    </a:p>
                  </a:txBody>
                  <a:tcPr/>
                </a:tc>
                <a:tc hMerge="1">
                  <a:txBody>
                    <a:bodyPr/>
                    <a:lstStyle/>
                    <a:p>
                      <a:endParaRPr lang="fr-FR" sz="1200"/>
                    </a:p>
                  </a:txBody>
                  <a:tcPr/>
                </a:tc>
                <a:tc hMerge="1">
                  <a:txBody>
                    <a:bodyPr/>
                    <a:lstStyle/>
                    <a:p>
                      <a:endParaRPr lang="fr-FR" sz="1200"/>
                    </a:p>
                  </a:txBody>
                  <a:tcPr/>
                </a:tc>
                <a:tc gridSpan="4">
                  <a:txBody>
                    <a:bodyPr/>
                    <a:lstStyle/>
                    <a:p>
                      <a:pPr algn="ctr"/>
                      <a:r>
                        <a:rPr lang="fr-FR" sz="1100" dirty="0"/>
                        <a:t>2028</a:t>
                      </a:r>
                    </a:p>
                  </a:txBody>
                  <a:tcPr anchor="ctr"/>
                </a:tc>
                <a:tc hMerge="1">
                  <a:txBody>
                    <a:bodyPr/>
                    <a:lstStyle/>
                    <a:p>
                      <a:endParaRPr lang="fr-FR" sz="1200"/>
                    </a:p>
                  </a:txBody>
                  <a:tcPr/>
                </a:tc>
                <a:tc hMerge="1">
                  <a:txBody>
                    <a:bodyPr/>
                    <a:lstStyle/>
                    <a:p>
                      <a:endParaRPr lang="fr-FR" sz="1200"/>
                    </a:p>
                  </a:txBody>
                  <a:tcPr/>
                </a:tc>
                <a:tc hMerge="1">
                  <a:txBody>
                    <a:bodyPr/>
                    <a:lstStyle/>
                    <a:p>
                      <a:endParaRPr lang="fr-FR" sz="1200"/>
                    </a:p>
                  </a:txBody>
                  <a:tcPr/>
                </a:tc>
                <a:extLst>
                  <a:ext uri="{0D108BD9-81ED-4DB2-BD59-A6C34878D82A}">
                    <a16:rowId xmlns:a16="http://schemas.microsoft.com/office/drawing/2014/main" val="1676607762"/>
                  </a:ext>
                </a:extLst>
              </a:tr>
              <a:tr h="174216">
                <a:tc vMerge="1">
                  <a:txBody>
                    <a:bodyPr/>
                    <a:lstStyle/>
                    <a:p>
                      <a:pPr algn="l"/>
                      <a:r>
                        <a:rPr lang="fr-FR" sz="1200" b="1">
                          <a:solidFill>
                            <a:schemeClr val="bg1"/>
                          </a:solidFill>
                        </a:rPr>
                        <a:t>Tâche</a:t>
                      </a:r>
                    </a:p>
                  </a:txBody>
                  <a:tcPr anchor="ctr">
                    <a:solidFill>
                      <a:schemeClr val="accent2"/>
                    </a:solidFill>
                  </a:tcPr>
                </a:tc>
                <a:tc vMerge="1">
                  <a:txBody>
                    <a:bodyPr/>
                    <a:lstStyle/>
                    <a:p>
                      <a:pPr algn="ctr"/>
                      <a:endParaRPr lang="fr-FR" sz="1200"/>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T1</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T2</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T3</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T4</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T1</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T2</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T3</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T4</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T1</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T2</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T3</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tc>
                  <a:txBody>
                    <a:bodyPr/>
                    <a:lstStyle/>
                    <a:p>
                      <a:pPr algn="ctr"/>
                      <a:r>
                        <a:rPr lang="fr-FR" sz="1100" b="1" dirty="0">
                          <a:solidFill>
                            <a:schemeClr val="bg1"/>
                          </a:solidFill>
                        </a:rPr>
                        <a:t>T4</a:t>
                      </a:r>
                    </a:p>
                  </a:txBody>
                  <a:tcPr anchor="ctr">
                    <a:lnB w="3175" cap="flat" cmpd="sng" algn="ctr">
                      <a:solidFill>
                        <a:schemeClr val="bg1">
                          <a:lumMod val="50000"/>
                        </a:schemeClr>
                      </a:solidFill>
                      <a:prstDash val="solid"/>
                      <a:round/>
                      <a:headEnd type="none" w="med" len="med"/>
                      <a:tailEnd type="none" w="med" len="med"/>
                    </a:lnB>
                    <a:solidFill>
                      <a:schemeClr val="accent2"/>
                    </a:solidFill>
                  </a:tcPr>
                </a:tc>
                <a:extLst>
                  <a:ext uri="{0D108BD9-81ED-4DB2-BD59-A6C34878D82A}">
                    <a16:rowId xmlns:a16="http://schemas.microsoft.com/office/drawing/2014/main" val="3670999738"/>
                  </a:ext>
                </a:extLst>
              </a:tr>
              <a:tr h="174216">
                <a:tc>
                  <a:txBody>
                    <a:bodyPr/>
                    <a:lstStyle/>
                    <a:p>
                      <a:pPr algn="l"/>
                      <a:r>
                        <a:rPr lang="fr-FR" sz="1100" b="1" dirty="0"/>
                        <a:t>LEVIER PORTAGE A DOMICILE</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510055828"/>
                  </a:ext>
                </a:extLst>
              </a:tr>
              <a:tr h="174216">
                <a:tc>
                  <a:txBody>
                    <a:bodyPr/>
                    <a:lstStyle/>
                    <a:p>
                      <a:pPr algn="l"/>
                      <a:r>
                        <a:rPr lang="fr-FR" sz="1100" dirty="0"/>
                        <a:t>Validation du lancement par les élus</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458621"/>
                  </a:ext>
                </a:extLst>
              </a:tr>
              <a:tr h="174216">
                <a:tc>
                  <a:txBody>
                    <a:bodyPr/>
                    <a:lstStyle/>
                    <a:p>
                      <a:pPr algn="l"/>
                      <a:r>
                        <a:rPr lang="fr-FR" sz="1100" dirty="0"/>
                        <a:t>Bilan de l’expérimentation avec les élus</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no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43113887"/>
                  </a:ext>
                </a:extLst>
              </a:tr>
              <a:tr h="174216">
                <a:tc>
                  <a:txBody>
                    <a:bodyPr/>
                    <a:lstStyle/>
                    <a:p>
                      <a:pPr algn="l"/>
                      <a:r>
                        <a:rPr lang="fr-FR" sz="1100" dirty="0"/>
                        <a:t>Choix des équipements (contenants, couvercles, banderoleuse, caisses, etc.)</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03748008"/>
                  </a:ext>
                </a:extLst>
              </a:tr>
              <a:tr h="174216">
                <a:tc>
                  <a:txBody>
                    <a:bodyPr/>
                    <a:lstStyle/>
                    <a:p>
                      <a:pPr algn="l"/>
                      <a:r>
                        <a:rPr lang="fr-FR" sz="1100" dirty="0"/>
                        <a:t>Commande des équipements</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45161883"/>
                  </a:ext>
                </a:extLst>
              </a:tr>
              <a:tr h="174216">
                <a:tc>
                  <a:txBody>
                    <a:bodyPr/>
                    <a:lstStyle/>
                    <a:p>
                      <a:pPr algn="l"/>
                      <a:r>
                        <a:rPr lang="fr-FR" sz="1100" b="0" dirty="0"/>
                        <a:t>Réception des équipements, prise en main, tests</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692674156"/>
                  </a:ext>
                </a:extLst>
              </a:tr>
              <a:tr h="174216">
                <a:tc>
                  <a:txBody>
                    <a:bodyPr/>
                    <a:lstStyle/>
                    <a:p>
                      <a:pPr algn="l"/>
                      <a:r>
                        <a:rPr lang="fr-FR" sz="1100" dirty="0"/>
                        <a:t>Livraison en contenants réemployables</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16273092"/>
                  </a:ext>
                </a:extLst>
              </a:tr>
              <a:tr h="174216">
                <a:tc>
                  <a:txBody>
                    <a:bodyPr/>
                    <a:lstStyle/>
                    <a:p>
                      <a:pPr algn="l"/>
                      <a:r>
                        <a:rPr lang="fr-FR" sz="1100" dirty="0"/>
                        <a:t>Formation des agents</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34271548"/>
                  </a:ext>
                </a:extLst>
              </a:tr>
              <a:tr h="174216">
                <a:tc>
                  <a:txBody>
                    <a:bodyPr/>
                    <a:lstStyle/>
                    <a:p>
                      <a:pPr algn="l"/>
                      <a:r>
                        <a:rPr lang="fr-FR" sz="1100" dirty="0"/>
                        <a:t>Courriers aux bénéficiaires et aux proches</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75065483"/>
                  </a:ext>
                </a:extLst>
              </a:tr>
              <a:tr h="174216">
                <a:tc>
                  <a:txBody>
                    <a:bodyPr/>
                    <a:lstStyle/>
                    <a:p>
                      <a:pPr algn="l"/>
                      <a:r>
                        <a:rPr lang="fr-FR" sz="1100" dirty="0"/>
                        <a:t>Porte à porte + distribution de flyer</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50235996"/>
                  </a:ext>
                </a:extLst>
              </a:tr>
              <a:tr h="174216">
                <a:tc>
                  <a:txBody>
                    <a:bodyPr/>
                    <a:lstStyle/>
                    <a:p>
                      <a:pPr algn="l"/>
                      <a:r>
                        <a:rPr lang="fr-FR" sz="1100" b="0" dirty="0"/>
                        <a:t>Porte à porte + questionnaire de satisfaction</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11396068"/>
                  </a:ext>
                </a:extLst>
              </a:tr>
              <a:tr h="174216">
                <a:tc>
                  <a:txBody>
                    <a:bodyPr/>
                    <a:lstStyle/>
                    <a:p>
                      <a:pPr algn="l"/>
                      <a:r>
                        <a:rPr lang="fr-FR" sz="1100" dirty="0"/>
                        <a:t>Courriers de bilan de l’expérimentation aux bénéficiaires</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303776515"/>
                  </a:ext>
                </a:extLst>
              </a:tr>
              <a:tr h="174216">
                <a:tc>
                  <a:txBody>
                    <a:bodyPr/>
                    <a:lstStyle/>
                    <a:p>
                      <a:pPr algn="l"/>
                      <a:r>
                        <a:rPr lang="fr-FR" sz="1100" dirty="0"/>
                        <a:t>Articles dans le magazine municipal</a:t>
                      </a:r>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tc>
                  <a:txBody>
                    <a:bodyPr/>
                    <a:lstStyle/>
                    <a:p>
                      <a:pPr algn="ctr"/>
                      <a:endParaRPr lang="fr-FR" sz="1200" dirty="0"/>
                    </a:p>
                  </a:txBody>
                  <a:tcPr anchor="ctr">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94398526"/>
                  </a:ext>
                </a:extLst>
              </a:tr>
            </a:tbl>
          </a:graphicData>
        </a:graphic>
      </p:graphicFrame>
      <p:graphicFrame>
        <p:nvGraphicFramePr>
          <p:cNvPr id="5" name="Tableau 4">
            <a:extLst>
              <a:ext uri="{FF2B5EF4-FFF2-40B4-BE49-F238E27FC236}">
                <a16:creationId xmlns:a16="http://schemas.microsoft.com/office/drawing/2014/main" id="{E538E11E-7E2F-20A0-6A12-279046FFAE9D}"/>
              </a:ext>
            </a:extLst>
          </p:cNvPr>
          <p:cNvGraphicFramePr>
            <a:graphicFrameLocks noGrp="1"/>
          </p:cNvGraphicFramePr>
          <p:nvPr>
            <p:extLst>
              <p:ext uri="{D42A27DB-BD31-4B8C-83A1-F6EECF244321}">
                <p14:modId xmlns:p14="http://schemas.microsoft.com/office/powerpoint/2010/main" val="385772812"/>
              </p:ext>
            </p:extLst>
          </p:nvPr>
        </p:nvGraphicFramePr>
        <p:xfrm>
          <a:off x="6618834" y="40314"/>
          <a:ext cx="5348514" cy="609600"/>
        </p:xfrm>
        <a:graphic>
          <a:graphicData uri="http://schemas.openxmlformats.org/drawingml/2006/table">
            <a:tbl>
              <a:tblPr firstRow="1" bandRow="1">
                <a:tableStyleId>{5940675A-B579-460E-94D1-54222C63F5DA}</a:tableStyleId>
              </a:tblPr>
              <a:tblGrid>
                <a:gridCol w="2674257">
                  <a:extLst>
                    <a:ext uri="{9D8B030D-6E8A-4147-A177-3AD203B41FA5}">
                      <a16:colId xmlns:a16="http://schemas.microsoft.com/office/drawing/2014/main" val="1712737622"/>
                    </a:ext>
                  </a:extLst>
                </a:gridCol>
                <a:gridCol w="2674257">
                  <a:extLst>
                    <a:ext uri="{9D8B030D-6E8A-4147-A177-3AD203B41FA5}">
                      <a16:colId xmlns:a16="http://schemas.microsoft.com/office/drawing/2014/main" val="4201833062"/>
                    </a:ext>
                  </a:extLst>
                </a:gridCol>
              </a:tblGrid>
              <a:tr h="150963">
                <a:tc>
                  <a:txBody>
                    <a:bodyPr/>
                    <a:lstStyle/>
                    <a:p>
                      <a:r>
                        <a:rPr lang="fr-FR" sz="1400" dirty="0">
                          <a:solidFill>
                            <a:schemeClr val="bg1"/>
                          </a:solidFill>
                        </a:rPr>
                        <a:t>Première action de terrain</a:t>
                      </a:r>
                    </a:p>
                  </a:txBody>
                  <a:tcPr>
                    <a:solidFill>
                      <a:schemeClr val="accent2"/>
                    </a:solidFill>
                  </a:tcPr>
                </a:tc>
                <a:tc>
                  <a:txBody>
                    <a:bodyPr/>
                    <a:lstStyle/>
                    <a:p>
                      <a:r>
                        <a:rPr lang="fr-FR" sz="1100" i="1" dirty="0">
                          <a:solidFill>
                            <a:schemeClr val="tx1"/>
                          </a:solidFill>
                        </a:rPr>
                        <a:t>Juin 2026 pour le portage à domicile</a:t>
                      </a:r>
                    </a:p>
                  </a:txBody>
                  <a:tcPr>
                    <a:solidFill>
                      <a:schemeClr val="bg1"/>
                    </a:solidFill>
                  </a:tcPr>
                </a:tc>
                <a:extLst>
                  <a:ext uri="{0D108BD9-81ED-4DB2-BD59-A6C34878D82A}">
                    <a16:rowId xmlns:a16="http://schemas.microsoft.com/office/drawing/2014/main" val="2531975908"/>
                  </a:ext>
                </a:extLst>
              </a:tr>
              <a:tr h="150963">
                <a:tc>
                  <a:txBody>
                    <a:bodyPr/>
                    <a:lstStyle/>
                    <a:p>
                      <a:r>
                        <a:rPr lang="fr-FR" sz="1400" dirty="0">
                          <a:solidFill>
                            <a:schemeClr val="bg1"/>
                          </a:solidFill>
                        </a:rPr>
                        <a:t>Fin du déploiement</a:t>
                      </a:r>
                    </a:p>
                  </a:txBody>
                  <a:tcPr>
                    <a:solidFill>
                      <a:schemeClr val="accent2"/>
                    </a:solidFill>
                  </a:tcPr>
                </a:tc>
                <a:tc>
                  <a:txBody>
                    <a:bodyPr/>
                    <a:lstStyle/>
                    <a:p>
                      <a:r>
                        <a:rPr lang="fr-FR" sz="1100" i="1" dirty="0">
                          <a:solidFill>
                            <a:schemeClr val="tx1"/>
                          </a:solidFill>
                        </a:rPr>
                        <a:t>Mars 2028</a:t>
                      </a:r>
                    </a:p>
                  </a:txBody>
                  <a:tcPr>
                    <a:solidFill>
                      <a:schemeClr val="bg1"/>
                    </a:solidFill>
                  </a:tcPr>
                </a:tc>
                <a:extLst>
                  <a:ext uri="{0D108BD9-81ED-4DB2-BD59-A6C34878D82A}">
                    <a16:rowId xmlns:a16="http://schemas.microsoft.com/office/drawing/2014/main" val="856583897"/>
                  </a:ext>
                </a:extLst>
              </a:tr>
            </a:tbl>
          </a:graphicData>
        </a:graphic>
      </p:graphicFrame>
    </p:spTree>
    <p:custDataLst>
      <p:tags r:id="rId1"/>
    </p:custDataLst>
    <p:extLst>
      <p:ext uri="{BB962C8B-B14F-4D97-AF65-F5344CB8AC3E}">
        <p14:creationId xmlns:p14="http://schemas.microsoft.com/office/powerpoint/2010/main" val="13825865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Exemple : Budget du projet.</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52</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5" name="Rectangle 4">
            <a:extLst>
              <a:ext uri="{FF2B5EF4-FFF2-40B4-BE49-F238E27FC236}">
                <a16:creationId xmlns:a16="http://schemas.microsoft.com/office/drawing/2014/main" id="{FE97C5F7-0BCF-07CF-4F37-BE34F7BB6BCD}"/>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graphicFrame>
        <p:nvGraphicFramePr>
          <p:cNvPr id="2" name="Tableau 1">
            <a:extLst>
              <a:ext uri="{FF2B5EF4-FFF2-40B4-BE49-F238E27FC236}">
                <a16:creationId xmlns:a16="http://schemas.microsoft.com/office/drawing/2014/main" id="{0112363B-31E0-DB70-90E6-39A89B0C8298}"/>
              </a:ext>
            </a:extLst>
          </p:cNvPr>
          <p:cNvGraphicFramePr>
            <a:graphicFrameLocks noGrp="1"/>
          </p:cNvGraphicFramePr>
          <p:nvPr>
            <p:extLst>
              <p:ext uri="{D42A27DB-BD31-4B8C-83A1-F6EECF244321}">
                <p14:modId xmlns:p14="http://schemas.microsoft.com/office/powerpoint/2010/main" val="331460447"/>
              </p:ext>
            </p:extLst>
          </p:nvPr>
        </p:nvGraphicFramePr>
        <p:xfrm>
          <a:off x="422848" y="858248"/>
          <a:ext cx="11318302" cy="3246120"/>
        </p:xfrm>
        <a:graphic>
          <a:graphicData uri="http://schemas.openxmlformats.org/drawingml/2006/table">
            <a:tbl>
              <a:tblPr firstRow="1" bandRow="1">
                <a:tableStyleId>{21E4AEA4-8DFA-4A89-87EB-49C32662AFE0}</a:tableStyleId>
              </a:tblPr>
              <a:tblGrid>
                <a:gridCol w="2611764">
                  <a:extLst>
                    <a:ext uri="{9D8B030D-6E8A-4147-A177-3AD203B41FA5}">
                      <a16:colId xmlns:a16="http://schemas.microsoft.com/office/drawing/2014/main" val="3693026181"/>
                    </a:ext>
                  </a:extLst>
                </a:gridCol>
                <a:gridCol w="4278632">
                  <a:extLst>
                    <a:ext uri="{9D8B030D-6E8A-4147-A177-3AD203B41FA5}">
                      <a16:colId xmlns:a16="http://schemas.microsoft.com/office/drawing/2014/main" val="2296055476"/>
                    </a:ext>
                  </a:extLst>
                </a:gridCol>
                <a:gridCol w="726753">
                  <a:extLst>
                    <a:ext uri="{9D8B030D-6E8A-4147-A177-3AD203B41FA5}">
                      <a16:colId xmlns:a16="http://schemas.microsoft.com/office/drawing/2014/main" val="3340266387"/>
                    </a:ext>
                  </a:extLst>
                </a:gridCol>
                <a:gridCol w="675573">
                  <a:extLst>
                    <a:ext uri="{9D8B030D-6E8A-4147-A177-3AD203B41FA5}">
                      <a16:colId xmlns:a16="http://schemas.microsoft.com/office/drawing/2014/main" val="3835796816"/>
                    </a:ext>
                  </a:extLst>
                </a:gridCol>
                <a:gridCol w="1212201">
                  <a:extLst>
                    <a:ext uri="{9D8B030D-6E8A-4147-A177-3AD203B41FA5}">
                      <a16:colId xmlns:a16="http://schemas.microsoft.com/office/drawing/2014/main" val="2878040946"/>
                    </a:ext>
                  </a:extLst>
                </a:gridCol>
                <a:gridCol w="968829">
                  <a:extLst>
                    <a:ext uri="{9D8B030D-6E8A-4147-A177-3AD203B41FA5}">
                      <a16:colId xmlns:a16="http://schemas.microsoft.com/office/drawing/2014/main" val="3886481046"/>
                    </a:ext>
                  </a:extLst>
                </a:gridCol>
                <a:gridCol w="844550">
                  <a:extLst>
                    <a:ext uri="{9D8B030D-6E8A-4147-A177-3AD203B41FA5}">
                      <a16:colId xmlns:a16="http://schemas.microsoft.com/office/drawing/2014/main" val="3996967288"/>
                    </a:ext>
                  </a:extLst>
                </a:gridCol>
              </a:tblGrid>
              <a:tr h="0">
                <a:tc>
                  <a:txBody>
                    <a:bodyPr/>
                    <a:lstStyle/>
                    <a:p>
                      <a:r>
                        <a:rPr lang="fr-FR" sz="900" dirty="0"/>
                        <a:t>Catégorie </a:t>
                      </a:r>
                      <a:r>
                        <a:rPr lang="fr-FR" sz="900" b="0" dirty="0"/>
                        <a:t>(Etudes externes / Pilotage et frais  interne / Equipements / Prestation de service pour le réemploi / Actions de sensibilisation)</a:t>
                      </a:r>
                    </a:p>
                  </a:txBody>
                  <a:tcPr/>
                </a:tc>
                <a:tc>
                  <a:txBody>
                    <a:bodyPr/>
                    <a:lstStyle/>
                    <a:p>
                      <a:r>
                        <a:rPr lang="fr-FR" sz="900" dirty="0"/>
                        <a:t>Description de la dépense</a:t>
                      </a:r>
                    </a:p>
                  </a:txBody>
                  <a:tcPr/>
                </a:tc>
                <a:tc>
                  <a:txBody>
                    <a:bodyPr/>
                    <a:lstStyle/>
                    <a:p>
                      <a:r>
                        <a:rPr lang="fr-FR" sz="900"/>
                        <a:t>Engagée</a:t>
                      </a:r>
                    </a:p>
                  </a:txBody>
                  <a:tcPr/>
                </a:tc>
                <a:tc>
                  <a:txBody>
                    <a:bodyPr/>
                    <a:lstStyle/>
                    <a:p>
                      <a:r>
                        <a:rPr lang="fr-FR" sz="900" dirty="0"/>
                        <a:t>Prix unitaire</a:t>
                      </a:r>
                    </a:p>
                  </a:txBody>
                  <a:tcPr/>
                </a:tc>
                <a:tc>
                  <a:txBody>
                    <a:bodyPr/>
                    <a:lstStyle/>
                    <a:p>
                      <a:r>
                        <a:rPr lang="fr-FR" sz="900" dirty="0"/>
                        <a:t>Unité</a:t>
                      </a:r>
                    </a:p>
                  </a:txBody>
                  <a:tcPr/>
                </a:tc>
                <a:tc>
                  <a:txBody>
                    <a:bodyPr/>
                    <a:lstStyle/>
                    <a:p>
                      <a:r>
                        <a:rPr lang="fr-FR" sz="900"/>
                        <a:t>Quantité</a:t>
                      </a:r>
                    </a:p>
                  </a:txBody>
                  <a:tcPr/>
                </a:tc>
                <a:tc>
                  <a:txBody>
                    <a:bodyPr/>
                    <a:lstStyle/>
                    <a:p>
                      <a:r>
                        <a:rPr lang="fr-FR" sz="900"/>
                        <a:t>Prix total</a:t>
                      </a:r>
                    </a:p>
                  </a:txBody>
                  <a:tcPr/>
                </a:tc>
                <a:extLst>
                  <a:ext uri="{0D108BD9-81ED-4DB2-BD59-A6C34878D82A}">
                    <a16:rowId xmlns:a16="http://schemas.microsoft.com/office/drawing/2014/main" val="340325420"/>
                  </a:ext>
                </a:extLst>
              </a:tr>
              <a:tr h="0">
                <a:tc>
                  <a:txBody>
                    <a:bodyPr/>
                    <a:lstStyle/>
                    <a:p>
                      <a:r>
                        <a:rPr lang="fr-FR" sz="900" dirty="0"/>
                        <a:t>Equipements</a:t>
                      </a:r>
                    </a:p>
                  </a:txBody>
                  <a:tcPr/>
                </a:tc>
                <a:tc>
                  <a:txBody>
                    <a:bodyPr/>
                    <a:lstStyle/>
                    <a:p>
                      <a:r>
                        <a:rPr lang="fr-FR" sz="900" dirty="0"/>
                        <a:t>Portage – Contenants et couvercles – 1L (montant estimé)</a:t>
                      </a:r>
                    </a:p>
                  </a:txBody>
                  <a:tcPr/>
                </a:tc>
                <a:tc>
                  <a:txBody>
                    <a:bodyPr/>
                    <a:lstStyle/>
                    <a:p>
                      <a:pPr algn="ctr"/>
                      <a:endParaRPr lang="fr-FR" sz="900" dirty="0"/>
                    </a:p>
                  </a:txBody>
                  <a:tcPr/>
                </a:tc>
                <a:tc>
                  <a:txBody>
                    <a:bodyPr/>
                    <a:lstStyle/>
                    <a:p>
                      <a:pPr algn="ctr"/>
                      <a:r>
                        <a:rPr lang="fr-FR" sz="900" dirty="0"/>
                        <a:t>14 €</a:t>
                      </a:r>
                    </a:p>
                  </a:txBody>
                  <a:tcPr/>
                </a:tc>
                <a:tc>
                  <a:txBody>
                    <a:bodyPr/>
                    <a:lstStyle/>
                    <a:p>
                      <a:pPr algn="ctr"/>
                      <a:r>
                        <a:rPr lang="fr-FR" sz="900" dirty="0"/>
                        <a:t>Contenants et couvercles</a:t>
                      </a:r>
                    </a:p>
                  </a:txBody>
                  <a:tcPr/>
                </a:tc>
                <a:tc>
                  <a:txBody>
                    <a:bodyPr/>
                    <a:lstStyle/>
                    <a:p>
                      <a:pPr algn="ctr"/>
                      <a:r>
                        <a:rPr lang="fr-FR" sz="900" dirty="0"/>
                        <a:t>300</a:t>
                      </a:r>
                    </a:p>
                  </a:txBody>
                  <a:tcPr/>
                </a:tc>
                <a:tc>
                  <a:txBody>
                    <a:bodyPr/>
                    <a:lstStyle/>
                    <a:p>
                      <a:pPr algn="ctr"/>
                      <a:r>
                        <a:rPr lang="fr-FR" sz="900" dirty="0"/>
                        <a:t>4 200 €</a:t>
                      </a:r>
                    </a:p>
                  </a:txBody>
                  <a:tcPr/>
                </a:tc>
                <a:extLst>
                  <a:ext uri="{0D108BD9-81ED-4DB2-BD59-A6C34878D82A}">
                    <a16:rowId xmlns:a16="http://schemas.microsoft.com/office/drawing/2014/main" val="4216167280"/>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900" dirty="0"/>
                        <a:t>Equipements</a:t>
                      </a:r>
                    </a:p>
                    <a:p>
                      <a:endParaRPr lang="fr-FR" sz="900" dirty="0"/>
                    </a:p>
                  </a:txBody>
                  <a:tcPr/>
                </a:tc>
                <a:tc>
                  <a:txBody>
                    <a:bodyPr/>
                    <a:lstStyle/>
                    <a:p>
                      <a:r>
                        <a:rPr lang="fr-FR" sz="900" dirty="0"/>
                        <a:t>Portage – Contenants et couvercles – 0,6L (montant sur devis)</a:t>
                      </a:r>
                    </a:p>
                  </a:txBody>
                  <a:tcPr/>
                </a:tc>
                <a:tc>
                  <a:txBody>
                    <a:bodyPr/>
                    <a:lstStyle/>
                    <a:p>
                      <a:pPr algn="ctr"/>
                      <a:endParaRPr lang="fr-FR" sz="900" dirty="0"/>
                    </a:p>
                  </a:txBody>
                  <a:tcPr/>
                </a:tc>
                <a:tc>
                  <a:txBody>
                    <a:bodyPr/>
                    <a:lstStyle/>
                    <a:p>
                      <a:pPr algn="ctr"/>
                      <a:r>
                        <a:rPr lang="fr-FR" sz="900" dirty="0"/>
                        <a:t>12 €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900" dirty="0"/>
                        <a:t>Contenants et couvercles</a:t>
                      </a:r>
                    </a:p>
                  </a:txBody>
                  <a:tcPr/>
                </a:tc>
                <a:tc>
                  <a:txBody>
                    <a:bodyPr/>
                    <a:lstStyle/>
                    <a:p>
                      <a:pPr algn="ctr"/>
                      <a:r>
                        <a:rPr lang="fr-FR" sz="900" dirty="0"/>
                        <a:t>300</a:t>
                      </a:r>
                    </a:p>
                  </a:txBody>
                  <a:tcPr/>
                </a:tc>
                <a:tc>
                  <a:txBody>
                    <a:bodyPr/>
                    <a:lstStyle/>
                    <a:p>
                      <a:pPr algn="ctr"/>
                      <a:r>
                        <a:rPr lang="fr-FR" sz="900" dirty="0"/>
                        <a:t>3 600 €</a:t>
                      </a:r>
                    </a:p>
                  </a:txBody>
                  <a:tcPr/>
                </a:tc>
                <a:extLst>
                  <a:ext uri="{0D108BD9-81ED-4DB2-BD59-A6C34878D82A}">
                    <a16:rowId xmlns:a16="http://schemas.microsoft.com/office/drawing/2014/main" val="1516986045"/>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900" dirty="0"/>
                        <a:t>Equipements</a:t>
                      </a:r>
                    </a:p>
                    <a:p>
                      <a:endParaRPr lang="fr-FR" sz="900" dirty="0"/>
                    </a:p>
                  </a:txBody>
                  <a:tcPr/>
                </a:tc>
                <a:tc>
                  <a:txBody>
                    <a:bodyPr/>
                    <a:lstStyle/>
                    <a:p>
                      <a:r>
                        <a:rPr lang="fr-FR" sz="900" dirty="0"/>
                        <a:t>Portage – Contenants et couvercles – 0,3L (montant sur devis)</a:t>
                      </a:r>
                    </a:p>
                  </a:txBody>
                  <a:tcPr/>
                </a:tc>
                <a:tc>
                  <a:txBody>
                    <a:bodyPr/>
                    <a:lstStyle/>
                    <a:p>
                      <a:pPr algn="ctr"/>
                      <a:endParaRPr lang="fr-FR" sz="900" dirty="0"/>
                    </a:p>
                  </a:txBody>
                  <a:tcPr/>
                </a:tc>
                <a:tc>
                  <a:txBody>
                    <a:bodyPr/>
                    <a:lstStyle/>
                    <a:p>
                      <a:pPr algn="ctr"/>
                      <a:r>
                        <a:rPr lang="fr-FR" sz="900" dirty="0"/>
                        <a:t>9 €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900" dirty="0"/>
                        <a:t>Contenants et couvercles</a:t>
                      </a:r>
                    </a:p>
                  </a:txBody>
                  <a:tcPr/>
                </a:tc>
                <a:tc>
                  <a:txBody>
                    <a:bodyPr/>
                    <a:lstStyle/>
                    <a:p>
                      <a:pPr algn="ctr"/>
                      <a:r>
                        <a:rPr lang="fr-FR" sz="900" dirty="0"/>
                        <a:t>600</a:t>
                      </a:r>
                    </a:p>
                  </a:txBody>
                  <a:tcPr/>
                </a:tc>
                <a:tc>
                  <a:txBody>
                    <a:bodyPr/>
                    <a:lstStyle/>
                    <a:p>
                      <a:pPr algn="ctr"/>
                      <a:r>
                        <a:rPr lang="fr-FR" sz="900" dirty="0"/>
                        <a:t>5 400 €</a:t>
                      </a:r>
                    </a:p>
                  </a:txBody>
                  <a:tcPr/>
                </a:tc>
                <a:extLst>
                  <a:ext uri="{0D108BD9-81ED-4DB2-BD59-A6C34878D82A}">
                    <a16:rowId xmlns:a16="http://schemas.microsoft.com/office/drawing/2014/main" val="2821091623"/>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900" dirty="0"/>
                        <a:t>Equipements</a:t>
                      </a:r>
                    </a:p>
                  </a:txBody>
                  <a:tcPr/>
                </a:tc>
                <a:tc>
                  <a:txBody>
                    <a:bodyPr/>
                    <a:lstStyle/>
                    <a:p>
                      <a:r>
                        <a:rPr lang="fr-FR" sz="900" dirty="0"/>
                        <a:t>Portage – Banderoleuse (montant sur devis</a:t>
                      </a:r>
                      <a:r>
                        <a:rPr lang="fr-FR" sz="900" b="1" dirty="0"/>
                        <a:t>). Prix total : 10 000€, dont 50% utilisés pour le projet de portage à domicile.</a:t>
                      </a:r>
                    </a:p>
                  </a:txBody>
                  <a:tcPr/>
                </a:tc>
                <a:tc>
                  <a:txBody>
                    <a:bodyPr/>
                    <a:lstStyle/>
                    <a:p>
                      <a:pPr algn="ctr"/>
                      <a:endParaRPr lang="fr-FR" sz="900" dirty="0"/>
                    </a:p>
                  </a:txBody>
                  <a:tcPr/>
                </a:tc>
                <a:tc>
                  <a:txBody>
                    <a:bodyPr/>
                    <a:lstStyle/>
                    <a:p>
                      <a:pPr algn="ctr"/>
                      <a:r>
                        <a:rPr lang="fr-FR" sz="900" dirty="0"/>
                        <a:t>10 000 €</a:t>
                      </a:r>
                    </a:p>
                  </a:txBody>
                  <a:tcPr/>
                </a:tc>
                <a:tc>
                  <a:txBody>
                    <a:bodyPr/>
                    <a:lstStyle/>
                    <a:p>
                      <a:pPr algn="ctr"/>
                      <a:r>
                        <a:rPr lang="fr-FR" sz="900" dirty="0"/>
                        <a:t>Machine</a:t>
                      </a:r>
                    </a:p>
                  </a:txBody>
                  <a:tcPr/>
                </a:tc>
                <a:tc>
                  <a:txBody>
                    <a:bodyPr/>
                    <a:lstStyle/>
                    <a:p>
                      <a:pPr algn="ctr"/>
                      <a:r>
                        <a:rPr lang="fr-FR" sz="900" dirty="0"/>
                        <a:t>1</a:t>
                      </a:r>
                    </a:p>
                  </a:txBody>
                  <a:tcPr/>
                </a:tc>
                <a:tc>
                  <a:txBody>
                    <a:bodyPr/>
                    <a:lstStyle/>
                    <a:p>
                      <a:pPr algn="ctr"/>
                      <a:r>
                        <a:rPr lang="fr-FR" sz="900" dirty="0"/>
                        <a:t>10 000 €</a:t>
                      </a:r>
                    </a:p>
                  </a:txBody>
                  <a:tcPr/>
                </a:tc>
                <a:extLst>
                  <a:ext uri="{0D108BD9-81ED-4DB2-BD59-A6C34878D82A}">
                    <a16:rowId xmlns:a16="http://schemas.microsoft.com/office/drawing/2014/main" val="293925936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900" dirty="0"/>
                        <a:t>Equipements</a:t>
                      </a:r>
                    </a:p>
                  </a:txBody>
                  <a:tcPr/>
                </a:tc>
                <a:tc>
                  <a:txBody>
                    <a:bodyPr/>
                    <a:lstStyle/>
                    <a:p>
                      <a:r>
                        <a:rPr lang="fr-FR" sz="900" dirty="0"/>
                        <a:t>Portage – Caisses (montant estimé)</a:t>
                      </a:r>
                    </a:p>
                  </a:txBody>
                  <a:tcPr/>
                </a:tc>
                <a:tc>
                  <a:txBody>
                    <a:bodyPr/>
                    <a:lstStyle/>
                    <a:p>
                      <a:pPr algn="ctr"/>
                      <a:endParaRPr lang="fr-FR" sz="900"/>
                    </a:p>
                  </a:txBody>
                  <a:tcPr/>
                </a:tc>
                <a:tc>
                  <a:txBody>
                    <a:bodyPr/>
                    <a:lstStyle/>
                    <a:p>
                      <a:pPr algn="ctr"/>
                      <a:r>
                        <a:rPr lang="fr-FR" sz="900" dirty="0"/>
                        <a:t>5 €</a:t>
                      </a:r>
                    </a:p>
                  </a:txBody>
                  <a:tcPr/>
                </a:tc>
                <a:tc>
                  <a:txBody>
                    <a:bodyPr/>
                    <a:lstStyle/>
                    <a:p>
                      <a:pPr algn="ctr"/>
                      <a:r>
                        <a:rPr lang="fr-FR" sz="900" dirty="0"/>
                        <a:t>Caisses</a:t>
                      </a:r>
                    </a:p>
                  </a:txBody>
                  <a:tcPr/>
                </a:tc>
                <a:tc>
                  <a:txBody>
                    <a:bodyPr/>
                    <a:lstStyle/>
                    <a:p>
                      <a:pPr algn="ctr"/>
                      <a:r>
                        <a:rPr lang="fr-FR" sz="900" dirty="0"/>
                        <a:t>60</a:t>
                      </a:r>
                    </a:p>
                  </a:txBody>
                  <a:tcPr/>
                </a:tc>
                <a:tc>
                  <a:txBody>
                    <a:bodyPr/>
                    <a:lstStyle/>
                    <a:p>
                      <a:pPr algn="ctr"/>
                      <a:r>
                        <a:rPr lang="fr-FR" sz="900" dirty="0"/>
                        <a:t>300 €</a:t>
                      </a:r>
                    </a:p>
                  </a:txBody>
                  <a:tcPr/>
                </a:tc>
                <a:extLst>
                  <a:ext uri="{0D108BD9-81ED-4DB2-BD59-A6C34878D82A}">
                    <a16:rowId xmlns:a16="http://schemas.microsoft.com/office/drawing/2014/main" val="1992817355"/>
                  </a:ext>
                </a:extLst>
              </a:tr>
              <a:tr h="0">
                <a:tc>
                  <a:txBody>
                    <a:bodyPr/>
                    <a:lstStyle/>
                    <a:p>
                      <a:r>
                        <a:rPr lang="fr-FR" sz="900" dirty="0"/>
                        <a:t>Pilotage et frais internes</a:t>
                      </a:r>
                    </a:p>
                  </a:txBody>
                  <a:tcPr/>
                </a:tc>
                <a:tc>
                  <a:txBody>
                    <a:bodyPr/>
                    <a:lstStyle/>
                    <a:p>
                      <a:r>
                        <a:rPr lang="fr-FR" sz="900" dirty="0"/>
                        <a:t>Portage – Porte à porte réalisé par les équipes du CCAS au lancement (une semaine d’1 ETP)</a:t>
                      </a:r>
                    </a:p>
                  </a:txBody>
                  <a:tcPr/>
                </a:tc>
                <a:tc>
                  <a:txBody>
                    <a:bodyPr/>
                    <a:lstStyle/>
                    <a:p>
                      <a:pPr algn="ctr"/>
                      <a:endParaRPr lang="fr-FR" sz="900" dirty="0"/>
                    </a:p>
                  </a:txBody>
                  <a:tcPr/>
                </a:tc>
                <a:tc>
                  <a:txBody>
                    <a:bodyPr/>
                    <a:lstStyle/>
                    <a:p>
                      <a:pPr algn="ctr"/>
                      <a:r>
                        <a:rPr lang="fr-FR" sz="900" dirty="0"/>
                        <a:t>40 000 €</a:t>
                      </a:r>
                    </a:p>
                  </a:txBody>
                  <a:tcPr/>
                </a:tc>
                <a:tc>
                  <a:txBody>
                    <a:bodyPr/>
                    <a:lstStyle/>
                    <a:p>
                      <a:pPr algn="ctr"/>
                      <a:r>
                        <a:rPr lang="fr-FR" sz="900" dirty="0"/>
                        <a:t>ETP</a:t>
                      </a:r>
                    </a:p>
                  </a:txBody>
                  <a:tcPr/>
                </a:tc>
                <a:tc>
                  <a:txBody>
                    <a:bodyPr/>
                    <a:lstStyle/>
                    <a:p>
                      <a:pPr algn="ctr"/>
                      <a:r>
                        <a:rPr lang="fr-FR" sz="900" dirty="0"/>
                        <a:t>0,02</a:t>
                      </a:r>
                    </a:p>
                  </a:txBody>
                  <a:tcPr/>
                </a:tc>
                <a:tc>
                  <a:txBody>
                    <a:bodyPr/>
                    <a:lstStyle/>
                    <a:p>
                      <a:pPr algn="ctr"/>
                      <a:r>
                        <a:rPr lang="fr-FR" sz="900" dirty="0"/>
                        <a:t>800 €</a:t>
                      </a:r>
                    </a:p>
                  </a:txBody>
                  <a:tcPr/>
                </a:tc>
                <a:extLst>
                  <a:ext uri="{0D108BD9-81ED-4DB2-BD59-A6C34878D82A}">
                    <a16:rowId xmlns:a16="http://schemas.microsoft.com/office/drawing/2014/main" val="234780366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900" dirty="0"/>
                        <a:t>Actions de sensibilisation</a:t>
                      </a:r>
                    </a:p>
                  </a:txBody>
                  <a:tcPr/>
                </a:tc>
                <a:tc>
                  <a:txBody>
                    <a:bodyPr/>
                    <a:lstStyle/>
                    <a:p>
                      <a:r>
                        <a:rPr lang="fr-FR" sz="900" dirty="0"/>
                        <a:t>Portage – Flyers (impression) (montant estimé)</a:t>
                      </a:r>
                    </a:p>
                  </a:txBody>
                  <a:tcPr/>
                </a:tc>
                <a:tc>
                  <a:txBody>
                    <a:bodyPr/>
                    <a:lstStyle/>
                    <a:p>
                      <a:pPr algn="ctr"/>
                      <a:endParaRPr lang="fr-FR" sz="900"/>
                    </a:p>
                  </a:txBody>
                  <a:tcPr/>
                </a:tc>
                <a:tc>
                  <a:txBody>
                    <a:bodyPr/>
                    <a:lstStyle/>
                    <a:p>
                      <a:pPr algn="ctr"/>
                      <a:r>
                        <a:rPr lang="fr-FR" sz="900" dirty="0"/>
                        <a:t>0,5 €</a:t>
                      </a:r>
                    </a:p>
                  </a:txBody>
                  <a:tcPr/>
                </a:tc>
                <a:tc>
                  <a:txBody>
                    <a:bodyPr/>
                    <a:lstStyle/>
                    <a:p>
                      <a:pPr algn="ctr"/>
                      <a:r>
                        <a:rPr lang="fr-FR" sz="900" dirty="0"/>
                        <a:t>Flyer</a:t>
                      </a:r>
                    </a:p>
                  </a:txBody>
                  <a:tcPr/>
                </a:tc>
                <a:tc>
                  <a:txBody>
                    <a:bodyPr/>
                    <a:lstStyle/>
                    <a:p>
                      <a:pPr algn="ctr"/>
                      <a:r>
                        <a:rPr lang="fr-FR" sz="900" dirty="0"/>
                        <a:t>80</a:t>
                      </a:r>
                    </a:p>
                  </a:txBody>
                  <a:tcPr/>
                </a:tc>
                <a:tc>
                  <a:txBody>
                    <a:bodyPr/>
                    <a:lstStyle/>
                    <a:p>
                      <a:pPr algn="ctr"/>
                      <a:r>
                        <a:rPr lang="fr-FR" sz="900" dirty="0"/>
                        <a:t>40 €</a:t>
                      </a:r>
                    </a:p>
                  </a:txBody>
                  <a:tcPr/>
                </a:tc>
                <a:extLst>
                  <a:ext uri="{0D108BD9-81ED-4DB2-BD59-A6C34878D82A}">
                    <a16:rowId xmlns:a16="http://schemas.microsoft.com/office/drawing/2014/main" val="3377320567"/>
                  </a:ext>
                </a:extLst>
              </a:tr>
              <a:tr h="0">
                <a:tc>
                  <a:txBody>
                    <a:bodyPr/>
                    <a:lstStyle/>
                    <a:p>
                      <a:r>
                        <a:rPr lang="fr-FR" sz="900" dirty="0"/>
                        <a:t>Pilotage et frais internes</a:t>
                      </a:r>
                    </a:p>
                  </a:txBody>
                  <a:tcPr/>
                </a:tc>
                <a:tc>
                  <a:txBody>
                    <a:bodyPr/>
                    <a:lstStyle/>
                    <a:p>
                      <a:r>
                        <a:rPr lang="fr-FR" sz="900" dirty="0"/>
                        <a:t>Portage – Cheffe de projet interne</a:t>
                      </a:r>
                    </a:p>
                  </a:txBody>
                  <a:tcPr/>
                </a:tc>
                <a:tc>
                  <a:txBody>
                    <a:bodyPr/>
                    <a:lstStyle/>
                    <a:p>
                      <a:pPr algn="ctr"/>
                      <a:r>
                        <a:rPr lang="fr-FR" sz="900" dirty="0"/>
                        <a:t>X</a:t>
                      </a:r>
                    </a:p>
                  </a:txBody>
                  <a:tcPr/>
                </a:tc>
                <a:tc>
                  <a:txBody>
                    <a:bodyPr/>
                    <a:lstStyle/>
                    <a:p>
                      <a:pPr algn="ctr"/>
                      <a:r>
                        <a:rPr lang="fr-FR" sz="900" dirty="0"/>
                        <a:t>60 000 €</a:t>
                      </a:r>
                    </a:p>
                  </a:txBody>
                  <a:tcPr/>
                </a:tc>
                <a:tc>
                  <a:txBody>
                    <a:bodyPr/>
                    <a:lstStyle/>
                    <a:p>
                      <a:pPr algn="ctr"/>
                      <a:r>
                        <a:rPr lang="fr-FR" sz="900" dirty="0"/>
                        <a:t>ETP</a:t>
                      </a:r>
                    </a:p>
                  </a:txBody>
                  <a:tcPr/>
                </a:tc>
                <a:tc>
                  <a:txBody>
                    <a:bodyPr/>
                    <a:lstStyle/>
                    <a:p>
                      <a:pPr algn="ctr"/>
                      <a:r>
                        <a:rPr lang="fr-FR" sz="900" dirty="0"/>
                        <a:t>0,2</a:t>
                      </a:r>
                    </a:p>
                  </a:txBody>
                  <a:tcPr/>
                </a:tc>
                <a:tc>
                  <a:txBody>
                    <a:bodyPr/>
                    <a:lstStyle/>
                    <a:p>
                      <a:pPr algn="ctr"/>
                      <a:r>
                        <a:rPr lang="fr-FR" sz="900" dirty="0"/>
                        <a:t>12 000 €</a:t>
                      </a:r>
                    </a:p>
                  </a:txBody>
                  <a:tcPr/>
                </a:tc>
                <a:extLst>
                  <a:ext uri="{0D108BD9-81ED-4DB2-BD59-A6C34878D82A}">
                    <a16:rowId xmlns:a16="http://schemas.microsoft.com/office/drawing/2014/main" val="321930835"/>
                  </a:ext>
                </a:extLst>
              </a:tr>
              <a:tr h="0">
                <a:tc>
                  <a:txBody>
                    <a:bodyPr/>
                    <a:lstStyle/>
                    <a:p>
                      <a:r>
                        <a:rPr lang="fr-FR" sz="900" dirty="0"/>
                        <a:t>Pilotage et frais internes</a:t>
                      </a:r>
                    </a:p>
                  </a:txBody>
                  <a:tcPr/>
                </a:tc>
                <a:tc>
                  <a:txBody>
                    <a:bodyPr/>
                    <a:lstStyle/>
                    <a:p>
                      <a:r>
                        <a:rPr lang="fr-FR" sz="900" dirty="0"/>
                        <a:t>Portage – Chargé de communication</a:t>
                      </a:r>
                    </a:p>
                  </a:txBody>
                  <a:tcPr/>
                </a:tc>
                <a:tc>
                  <a:txBody>
                    <a:bodyPr/>
                    <a:lstStyle/>
                    <a:p>
                      <a:pPr algn="ctr"/>
                      <a:endParaRPr lang="fr-FR" sz="900" dirty="0"/>
                    </a:p>
                  </a:txBody>
                  <a:tcPr/>
                </a:tc>
                <a:tc>
                  <a:txBody>
                    <a:bodyPr/>
                    <a:lstStyle/>
                    <a:p>
                      <a:pPr algn="ctr"/>
                      <a:r>
                        <a:rPr lang="fr-FR" sz="900" dirty="0"/>
                        <a:t>60 000 €</a:t>
                      </a:r>
                    </a:p>
                  </a:txBody>
                  <a:tcPr/>
                </a:tc>
                <a:tc>
                  <a:txBody>
                    <a:bodyPr/>
                    <a:lstStyle/>
                    <a:p>
                      <a:pPr algn="ctr"/>
                      <a:r>
                        <a:rPr lang="fr-FR" sz="900" dirty="0"/>
                        <a:t>ETP</a:t>
                      </a:r>
                    </a:p>
                  </a:txBody>
                  <a:tcPr/>
                </a:tc>
                <a:tc>
                  <a:txBody>
                    <a:bodyPr/>
                    <a:lstStyle/>
                    <a:p>
                      <a:pPr algn="ctr"/>
                      <a:r>
                        <a:rPr lang="fr-FR" sz="900" dirty="0"/>
                        <a:t>0,02</a:t>
                      </a:r>
                    </a:p>
                  </a:txBody>
                  <a:tcPr/>
                </a:tc>
                <a:tc>
                  <a:txBody>
                    <a:bodyPr/>
                    <a:lstStyle/>
                    <a:p>
                      <a:pPr algn="ctr"/>
                      <a:r>
                        <a:rPr lang="fr-FR" sz="900" dirty="0"/>
                        <a:t>1 200 €</a:t>
                      </a:r>
                    </a:p>
                  </a:txBody>
                  <a:tcPr/>
                </a:tc>
                <a:extLst>
                  <a:ext uri="{0D108BD9-81ED-4DB2-BD59-A6C34878D82A}">
                    <a16:rowId xmlns:a16="http://schemas.microsoft.com/office/drawing/2014/main" val="3968683007"/>
                  </a:ext>
                </a:extLst>
              </a:tr>
            </a:tbl>
          </a:graphicData>
        </a:graphic>
      </p:graphicFrame>
    </p:spTree>
    <p:custDataLst>
      <p:tags r:id="rId1"/>
    </p:custDataLst>
    <p:extLst>
      <p:ext uri="{BB962C8B-B14F-4D97-AF65-F5344CB8AC3E}">
        <p14:creationId xmlns:p14="http://schemas.microsoft.com/office/powerpoint/2010/main" val="8719734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1B4985-28D6-FCEF-AA82-8B46A645FAA5}"/>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3F90EFF6-48FF-A32E-BA7D-39617142FD32}"/>
              </a:ext>
            </a:extLst>
          </p:cNvPr>
          <p:cNvSpPr>
            <a:spLocks noGrp="1"/>
          </p:cNvSpPr>
          <p:nvPr>
            <p:ph type="title"/>
          </p:nvPr>
        </p:nvSpPr>
        <p:spPr>
          <a:xfrm>
            <a:off x="422848" y="97978"/>
            <a:ext cx="9657324" cy="810031"/>
          </a:xfrm>
        </p:spPr>
        <p:txBody>
          <a:bodyPr/>
          <a:lstStyle/>
          <a:p>
            <a:pPr>
              <a:lnSpc>
                <a:spcPct val="100000"/>
              </a:lnSpc>
            </a:pPr>
            <a:r>
              <a:rPr lang="fr-FR" sz="2000" dirty="0">
                <a:solidFill>
                  <a:schemeClr val="tx2"/>
                </a:solidFill>
              </a:rPr>
              <a:t>Exemple : Budget du projet.</a:t>
            </a:r>
          </a:p>
        </p:txBody>
      </p:sp>
      <p:sp>
        <p:nvSpPr>
          <p:cNvPr id="9" name="Espace réservé du numéro de diapositive 8">
            <a:extLst>
              <a:ext uri="{FF2B5EF4-FFF2-40B4-BE49-F238E27FC236}">
                <a16:creationId xmlns:a16="http://schemas.microsoft.com/office/drawing/2014/main" id="{768623A6-F577-F0AE-D2FB-51DAE8D5B936}"/>
              </a:ext>
            </a:extLst>
          </p:cNvPr>
          <p:cNvSpPr>
            <a:spLocks noGrp="1"/>
          </p:cNvSpPr>
          <p:nvPr>
            <p:ph type="sldNum" sz="quarter" idx="11"/>
          </p:nvPr>
        </p:nvSpPr>
        <p:spPr/>
        <p:txBody>
          <a:bodyPr/>
          <a:lstStyle/>
          <a:p>
            <a:fld id="{DEBE2006-DBBB-B14E-BCD7-5B3626703F01}" type="slidenum">
              <a:rPr lang="fr-FR" smtClean="0"/>
              <a:pPr/>
              <a:t>53</a:t>
            </a:fld>
            <a:endParaRPr lang="fr-FR"/>
          </a:p>
        </p:txBody>
      </p:sp>
      <p:sp>
        <p:nvSpPr>
          <p:cNvPr id="12" name="Espace réservé du pied de page 11">
            <a:extLst>
              <a:ext uri="{FF2B5EF4-FFF2-40B4-BE49-F238E27FC236}">
                <a16:creationId xmlns:a16="http://schemas.microsoft.com/office/drawing/2014/main" id="{57407233-AF6F-7B61-BBDD-85D1D8BF2D3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5" name="Rectangle 4">
            <a:extLst>
              <a:ext uri="{FF2B5EF4-FFF2-40B4-BE49-F238E27FC236}">
                <a16:creationId xmlns:a16="http://schemas.microsoft.com/office/drawing/2014/main" id="{682C3570-FBEA-6091-8F56-678EF4E60961}"/>
              </a:ext>
            </a:extLst>
          </p:cNvPr>
          <p:cNvSpPr/>
          <p:nvPr/>
        </p:nvSpPr>
        <p:spPr>
          <a:xfrm>
            <a:off x="11315700" y="0"/>
            <a:ext cx="876300" cy="6858000"/>
          </a:xfrm>
          <a:prstGeom prst="rect">
            <a:avLst/>
          </a:prstGeom>
          <a:pattFill prst="ltDnDiag">
            <a:fgClr>
              <a:schemeClr val="accent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graphicFrame>
        <p:nvGraphicFramePr>
          <p:cNvPr id="3" name="Tableau 2">
            <a:extLst>
              <a:ext uri="{FF2B5EF4-FFF2-40B4-BE49-F238E27FC236}">
                <a16:creationId xmlns:a16="http://schemas.microsoft.com/office/drawing/2014/main" id="{C15B2787-76F7-60CC-6694-6A28F48AB7A5}"/>
              </a:ext>
            </a:extLst>
          </p:cNvPr>
          <p:cNvGraphicFramePr>
            <a:graphicFrameLocks noGrp="1"/>
          </p:cNvGraphicFramePr>
          <p:nvPr>
            <p:extLst>
              <p:ext uri="{D42A27DB-BD31-4B8C-83A1-F6EECF244321}">
                <p14:modId xmlns:p14="http://schemas.microsoft.com/office/powerpoint/2010/main" val="3074893219"/>
              </p:ext>
            </p:extLst>
          </p:nvPr>
        </p:nvGraphicFramePr>
        <p:xfrm>
          <a:off x="3565319" y="1417914"/>
          <a:ext cx="4562810" cy="1813560"/>
        </p:xfrm>
        <a:graphic>
          <a:graphicData uri="http://schemas.openxmlformats.org/drawingml/2006/table">
            <a:tbl>
              <a:tblPr firstRow="1" bandRow="1">
                <a:tableStyleId>{21E4AEA4-8DFA-4A89-87EB-49C32662AFE0}</a:tableStyleId>
              </a:tblPr>
              <a:tblGrid>
                <a:gridCol w="2962609">
                  <a:extLst>
                    <a:ext uri="{9D8B030D-6E8A-4147-A177-3AD203B41FA5}">
                      <a16:colId xmlns:a16="http://schemas.microsoft.com/office/drawing/2014/main" val="3693026181"/>
                    </a:ext>
                  </a:extLst>
                </a:gridCol>
                <a:gridCol w="1600201">
                  <a:extLst>
                    <a:ext uri="{9D8B030D-6E8A-4147-A177-3AD203B41FA5}">
                      <a16:colId xmlns:a16="http://schemas.microsoft.com/office/drawing/2014/main" val="3996967288"/>
                    </a:ext>
                  </a:extLst>
                </a:gridCol>
              </a:tblGrid>
              <a:tr h="0">
                <a:tc>
                  <a:txBody>
                    <a:bodyPr/>
                    <a:lstStyle/>
                    <a:p>
                      <a:r>
                        <a:rPr lang="fr-FR" sz="1100" dirty="0"/>
                        <a:t>Catégorie</a:t>
                      </a:r>
                      <a:endParaRPr lang="fr-FR" sz="1100" b="0" dirty="0"/>
                    </a:p>
                  </a:txBody>
                  <a:tcPr/>
                </a:tc>
                <a:tc>
                  <a:txBody>
                    <a:bodyPr/>
                    <a:lstStyle/>
                    <a:p>
                      <a:r>
                        <a:rPr lang="fr-FR" sz="1100" dirty="0"/>
                        <a:t>Prix total</a:t>
                      </a:r>
                    </a:p>
                  </a:txBody>
                  <a:tcPr/>
                </a:tc>
                <a:extLst>
                  <a:ext uri="{0D108BD9-81ED-4DB2-BD59-A6C34878D82A}">
                    <a16:rowId xmlns:a16="http://schemas.microsoft.com/office/drawing/2014/main" val="340325420"/>
                  </a:ext>
                </a:extLst>
              </a:tr>
              <a:tr h="0">
                <a:tc>
                  <a:txBody>
                    <a:bodyPr/>
                    <a:lstStyle/>
                    <a:p>
                      <a:r>
                        <a:rPr lang="fr-FR" sz="1100" dirty="0"/>
                        <a:t>Etudes externes</a:t>
                      </a:r>
                    </a:p>
                  </a:txBody>
                  <a:tcPr/>
                </a:tc>
                <a:tc>
                  <a:txBody>
                    <a:bodyPr/>
                    <a:lstStyle/>
                    <a:p>
                      <a:r>
                        <a:rPr lang="fr-FR" sz="1100" dirty="0"/>
                        <a:t>0 €</a:t>
                      </a:r>
                    </a:p>
                  </a:txBody>
                  <a:tcPr/>
                </a:tc>
                <a:extLst>
                  <a:ext uri="{0D108BD9-81ED-4DB2-BD59-A6C34878D82A}">
                    <a16:rowId xmlns:a16="http://schemas.microsoft.com/office/drawing/2014/main" val="4216167280"/>
                  </a:ext>
                </a:extLst>
              </a:tr>
              <a:tr h="0">
                <a:tc>
                  <a:txBody>
                    <a:bodyPr/>
                    <a:lstStyle/>
                    <a:p>
                      <a:r>
                        <a:rPr lang="fr-FR" sz="1100" dirty="0"/>
                        <a:t>Pilotage et frais internes</a:t>
                      </a:r>
                    </a:p>
                  </a:txBody>
                  <a:tcPr/>
                </a:tc>
                <a:tc>
                  <a:txBody>
                    <a:bodyPr/>
                    <a:lstStyle/>
                    <a:p>
                      <a:r>
                        <a:rPr lang="fr-FR" sz="1100" dirty="0"/>
                        <a:t>14 000 €</a:t>
                      </a:r>
                    </a:p>
                  </a:txBody>
                  <a:tcPr/>
                </a:tc>
                <a:extLst>
                  <a:ext uri="{0D108BD9-81ED-4DB2-BD59-A6C34878D82A}">
                    <a16:rowId xmlns:a16="http://schemas.microsoft.com/office/drawing/2014/main" val="2939259367"/>
                  </a:ext>
                </a:extLst>
              </a:tr>
              <a:tr h="0">
                <a:tc>
                  <a:txBody>
                    <a:bodyPr/>
                    <a:lstStyle/>
                    <a:p>
                      <a:r>
                        <a:rPr lang="fr-FR" sz="1100" dirty="0"/>
                        <a:t>Equipements</a:t>
                      </a:r>
                    </a:p>
                  </a:txBody>
                  <a:tcPr/>
                </a:tc>
                <a:tc>
                  <a:txBody>
                    <a:bodyPr/>
                    <a:lstStyle/>
                    <a:p>
                      <a:r>
                        <a:rPr lang="fr-FR" sz="1100" dirty="0"/>
                        <a:t>23 500 €</a:t>
                      </a:r>
                    </a:p>
                  </a:txBody>
                  <a:tcPr/>
                </a:tc>
                <a:extLst>
                  <a:ext uri="{0D108BD9-81ED-4DB2-BD59-A6C34878D82A}">
                    <a16:rowId xmlns:a16="http://schemas.microsoft.com/office/drawing/2014/main" val="1992817355"/>
                  </a:ext>
                </a:extLst>
              </a:tr>
              <a:tr h="0">
                <a:tc>
                  <a:txBody>
                    <a:bodyPr/>
                    <a:lstStyle/>
                    <a:p>
                      <a:r>
                        <a:rPr lang="fr-FR" sz="1100" dirty="0"/>
                        <a:t>Prestations de service pour le réemploi</a:t>
                      </a:r>
                    </a:p>
                  </a:txBody>
                  <a:tcPr/>
                </a:tc>
                <a:tc>
                  <a:txBody>
                    <a:bodyPr/>
                    <a:lstStyle/>
                    <a:p>
                      <a:r>
                        <a:rPr lang="fr-FR" sz="1100" dirty="0"/>
                        <a:t>0 €</a:t>
                      </a:r>
                    </a:p>
                  </a:txBody>
                  <a:tcPr/>
                </a:tc>
                <a:extLst>
                  <a:ext uri="{0D108BD9-81ED-4DB2-BD59-A6C34878D82A}">
                    <a16:rowId xmlns:a16="http://schemas.microsoft.com/office/drawing/2014/main" val="2347803668"/>
                  </a:ext>
                </a:extLst>
              </a:tr>
              <a:tr h="0">
                <a:tc>
                  <a:txBody>
                    <a:bodyPr/>
                    <a:lstStyle/>
                    <a:p>
                      <a:r>
                        <a:rPr lang="fr-FR" sz="1100" dirty="0"/>
                        <a:t>Actions de sensibilisation</a:t>
                      </a:r>
                    </a:p>
                  </a:txBody>
                  <a:tcPr/>
                </a:tc>
                <a:tc>
                  <a:txBody>
                    <a:bodyPr/>
                    <a:lstStyle/>
                    <a:p>
                      <a:r>
                        <a:rPr lang="fr-FR" sz="1100" dirty="0"/>
                        <a:t>40 €</a:t>
                      </a:r>
                    </a:p>
                  </a:txBody>
                  <a:tcPr/>
                </a:tc>
                <a:extLst>
                  <a:ext uri="{0D108BD9-81ED-4DB2-BD59-A6C34878D82A}">
                    <a16:rowId xmlns:a16="http://schemas.microsoft.com/office/drawing/2014/main" val="1488602583"/>
                  </a:ext>
                </a:extLst>
              </a:tr>
              <a:tr h="0">
                <a:tc>
                  <a:txBody>
                    <a:bodyPr/>
                    <a:lstStyle/>
                    <a:p>
                      <a:r>
                        <a:rPr lang="fr-FR" sz="1100" dirty="0"/>
                        <a:t>TOTAL DES DEPENSES</a:t>
                      </a:r>
                    </a:p>
                  </a:txBody>
                  <a:tcPr>
                    <a:solidFill>
                      <a:schemeClr val="bg1">
                        <a:lumMod val="75000"/>
                      </a:schemeClr>
                    </a:solidFill>
                  </a:tcPr>
                </a:tc>
                <a:tc>
                  <a:txBody>
                    <a:bodyPr/>
                    <a:lstStyle/>
                    <a:p>
                      <a:r>
                        <a:rPr lang="fr-FR" sz="1100" dirty="0"/>
                        <a:t>37 540 €</a:t>
                      </a:r>
                    </a:p>
                  </a:txBody>
                  <a:tcPr/>
                </a:tc>
                <a:extLst>
                  <a:ext uri="{0D108BD9-81ED-4DB2-BD59-A6C34878D82A}">
                    <a16:rowId xmlns:a16="http://schemas.microsoft.com/office/drawing/2014/main" val="977615109"/>
                  </a:ext>
                </a:extLst>
              </a:tr>
            </a:tbl>
          </a:graphicData>
        </a:graphic>
      </p:graphicFrame>
      <p:graphicFrame>
        <p:nvGraphicFramePr>
          <p:cNvPr id="6" name="Tableau 5">
            <a:extLst>
              <a:ext uri="{FF2B5EF4-FFF2-40B4-BE49-F238E27FC236}">
                <a16:creationId xmlns:a16="http://schemas.microsoft.com/office/drawing/2014/main" id="{C9701A43-36B8-8550-CB45-30BD6FD1723B}"/>
              </a:ext>
            </a:extLst>
          </p:cNvPr>
          <p:cNvGraphicFramePr>
            <a:graphicFrameLocks noGrp="1"/>
          </p:cNvGraphicFramePr>
          <p:nvPr>
            <p:extLst>
              <p:ext uri="{D42A27DB-BD31-4B8C-83A1-F6EECF244321}">
                <p14:modId xmlns:p14="http://schemas.microsoft.com/office/powerpoint/2010/main" val="832606838"/>
              </p:ext>
            </p:extLst>
          </p:nvPr>
        </p:nvGraphicFramePr>
        <p:xfrm>
          <a:off x="688699" y="3855381"/>
          <a:ext cx="10839270" cy="1981200"/>
        </p:xfrm>
        <a:graphic>
          <a:graphicData uri="http://schemas.openxmlformats.org/drawingml/2006/table">
            <a:tbl>
              <a:tblPr firstRow="1" bandRow="1">
                <a:tableStyleId>{21E4AEA4-8DFA-4A89-87EB-49C32662AFE0}</a:tableStyleId>
              </a:tblPr>
              <a:tblGrid>
                <a:gridCol w="4819472">
                  <a:extLst>
                    <a:ext uri="{9D8B030D-6E8A-4147-A177-3AD203B41FA5}">
                      <a16:colId xmlns:a16="http://schemas.microsoft.com/office/drawing/2014/main" val="3693026181"/>
                    </a:ext>
                  </a:extLst>
                </a:gridCol>
                <a:gridCol w="2035629">
                  <a:extLst>
                    <a:ext uri="{9D8B030D-6E8A-4147-A177-3AD203B41FA5}">
                      <a16:colId xmlns:a16="http://schemas.microsoft.com/office/drawing/2014/main" val="3996967288"/>
                    </a:ext>
                  </a:extLst>
                </a:gridCol>
                <a:gridCol w="3984169">
                  <a:extLst>
                    <a:ext uri="{9D8B030D-6E8A-4147-A177-3AD203B41FA5}">
                      <a16:colId xmlns:a16="http://schemas.microsoft.com/office/drawing/2014/main" val="2908661620"/>
                    </a:ext>
                  </a:extLst>
                </a:gridCol>
              </a:tblGrid>
              <a:tr h="0">
                <a:tc>
                  <a:txBody>
                    <a:bodyPr/>
                    <a:lstStyle/>
                    <a:p>
                      <a:r>
                        <a:rPr lang="fr-FR" sz="1100" dirty="0"/>
                        <a:t>Nom du financeur tiers sur le périmètre du projet</a:t>
                      </a:r>
                      <a:endParaRPr lang="fr-FR" sz="1100" b="0" dirty="0"/>
                    </a:p>
                  </a:txBody>
                  <a:tcPr anchor="ctr"/>
                </a:tc>
                <a:tc>
                  <a:txBody>
                    <a:bodyPr/>
                    <a:lstStyle/>
                    <a:p>
                      <a:r>
                        <a:rPr lang="fr-FR" sz="1100" dirty="0"/>
                        <a:t>Montant prévu</a:t>
                      </a:r>
                    </a:p>
                  </a:txBody>
                  <a:tcPr anchor="ctr"/>
                </a:tc>
                <a:tc>
                  <a:txBody>
                    <a:bodyPr/>
                    <a:lstStyle/>
                    <a:p>
                      <a:r>
                        <a:rPr lang="fr-FR" sz="1100" dirty="0"/>
                        <a:t>Avancement (financement demandé / financement validé / financement versé)</a:t>
                      </a:r>
                    </a:p>
                  </a:txBody>
                  <a:tcPr anchor="ctr"/>
                </a:tc>
                <a:extLst>
                  <a:ext uri="{0D108BD9-81ED-4DB2-BD59-A6C34878D82A}">
                    <a16:rowId xmlns:a16="http://schemas.microsoft.com/office/drawing/2014/main" val="340325420"/>
                  </a:ext>
                </a:extLst>
              </a:tr>
              <a:tr h="0">
                <a:tc>
                  <a:txBody>
                    <a:bodyPr/>
                    <a:lstStyle/>
                    <a:p>
                      <a:r>
                        <a:rPr lang="fr-FR" sz="1100" dirty="0"/>
                        <a:t>Région XXX</a:t>
                      </a:r>
                    </a:p>
                  </a:txBody>
                  <a:tcPr anchor="ctr"/>
                </a:tc>
                <a:tc>
                  <a:txBody>
                    <a:bodyPr/>
                    <a:lstStyle/>
                    <a:p>
                      <a:r>
                        <a:rPr lang="fr-FR" sz="1100" dirty="0"/>
                        <a:t>10 000 €</a:t>
                      </a:r>
                    </a:p>
                  </a:txBody>
                  <a:tcPr anchor="ctr"/>
                </a:tc>
                <a:tc>
                  <a:txBody>
                    <a:bodyPr/>
                    <a:lstStyle/>
                    <a:p>
                      <a:r>
                        <a:rPr lang="fr-FR" sz="1100" dirty="0"/>
                        <a:t>Financement demandé, aucune confirmation à date</a:t>
                      </a:r>
                    </a:p>
                  </a:txBody>
                  <a:tcPr anchor="ctr"/>
                </a:tc>
                <a:extLst>
                  <a:ext uri="{0D108BD9-81ED-4DB2-BD59-A6C34878D82A}">
                    <a16:rowId xmlns:a16="http://schemas.microsoft.com/office/drawing/2014/main" val="4216167280"/>
                  </a:ext>
                </a:extLst>
              </a:tr>
              <a:tr h="0">
                <a:tc>
                  <a:txBody>
                    <a:bodyPr/>
                    <a:lstStyle/>
                    <a:p>
                      <a:r>
                        <a:rPr lang="fr-FR" sz="1100" dirty="0" err="1"/>
                        <a:t>Ademe</a:t>
                      </a:r>
                      <a:endParaRPr lang="fr-FR" sz="1100" dirty="0"/>
                    </a:p>
                  </a:txBody>
                  <a:tcPr anchor="ctr"/>
                </a:tc>
                <a:tc>
                  <a:txBody>
                    <a:bodyPr/>
                    <a:lstStyle/>
                    <a:p>
                      <a:r>
                        <a:rPr lang="fr-FR" sz="1100" dirty="0"/>
                        <a:t>5 000 €</a:t>
                      </a:r>
                    </a:p>
                  </a:txBody>
                  <a:tcPr anchor="ctr"/>
                </a:tc>
                <a:tc>
                  <a:txBody>
                    <a:bodyPr/>
                    <a:lstStyle/>
                    <a:p>
                      <a:r>
                        <a:rPr lang="fr-FR" sz="1100" dirty="0"/>
                        <a:t>Financement validé</a:t>
                      </a:r>
                    </a:p>
                  </a:txBody>
                  <a:tcPr anchor="ctr"/>
                </a:tc>
                <a:extLst>
                  <a:ext uri="{0D108BD9-81ED-4DB2-BD59-A6C34878D82A}">
                    <a16:rowId xmlns:a16="http://schemas.microsoft.com/office/drawing/2014/main" val="2939259367"/>
                  </a:ext>
                </a:extLst>
              </a:tr>
              <a:tr h="0">
                <a:tc>
                  <a:txBody>
                    <a:bodyPr/>
                    <a:lstStyle/>
                    <a:p>
                      <a:endParaRPr lang="fr-FR" sz="1100" dirty="0"/>
                    </a:p>
                  </a:txBody>
                  <a:tcPr anchor="ctr"/>
                </a:tc>
                <a:tc>
                  <a:txBody>
                    <a:bodyPr/>
                    <a:lstStyle/>
                    <a:p>
                      <a:endParaRPr lang="fr-FR" sz="1100" dirty="0"/>
                    </a:p>
                  </a:txBody>
                  <a:tcPr anchor="ctr"/>
                </a:tc>
                <a:tc>
                  <a:txBody>
                    <a:bodyPr/>
                    <a:lstStyle/>
                    <a:p>
                      <a:endParaRPr lang="fr-FR" sz="1100" dirty="0"/>
                    </a:p>
                  </a:txBody>
                  <a:tcPr anchor="ctr"/>
                </a:tc>
                <a:extLst>
                  <a:ext uri="{0D108BD9-81ED-4DB2-BD59-A6C34878D82A}">
                    <a16:rowId xmlns:a16="http://schemas.microsoft.com/office/drawing/2014/main" val="1992817355"/>
                  </a:ext>
                </a:extLst>
              </a:tr>
              <a:tr h="0">
                <a:tc>
                  <a:txBody>
                    <a:bodyPr/>
                    <a:lstStyle/>
                    <a:p>
                      <a:endParaRPr lang="fr-FR" sz="1100" dirty="0"/>
                    </a:p>
                  </a:txBody>
                  <a:tcPr anchor="ctr"/>
                </a:tc>
                <a:tc>
                  <a:txBody>
                    <a:bodyPr/>
                    <a:lstStyle/>
                    <a:p>
                      <a:endParaRPr lang="fr-FR" sz="1100" dirty="0"/>
                    </a:p>
                  </a:txBody>
                  <a:tcPr anchor="ctr"/>
                </a:tc>
                <a:tc>
                  <a:txBody>
                    <a:bodyPr/>
                    <a:lstStyle/>
                    <a:p>
                      <a:endParaRPr lang="fr-FR" sz="1100" dirty="0"/>
                    </a:p>
                  </a:txBody>
                  <a:tcPr anchor="ctr"/>
                </a:tc>
                <a:extLst>
                  <a:ext uri="{0D108BD9-81ED-4DB2-BD59-A6C34878D82A}">
                    <a16:rowId xmlns:a16="http://schemas.microsoft.com/office/drawing/2014/main" val="2347803668"/>
                  </a:ext>
                </a:extLst>
              </a:tr>
              <a:tr h="0">
                <a:tc>
                  <a:txBody>
                    <a:bodyPr/>
                    <a:lstStyle/>
                    <a:p>
                      <a:endParaRPr lang="fr-FR" sz="1100" dirty="0"/>
                    </a:p>
                  </a:txBody>
                  <a:tcPr anchor="ctr"/>
                </a:tc>
                <a:tc>
                  <a:txBody>
                    <a:bodyPr/>
                    <a:lstStyle/>
                    <a:p>
                      <a:endParaRPr lang="fr-FR" sz="1100" dirty="0"/>
                    </a:p>
                  </a:txBody>
                  <a:tcPr anchor="ctr"/>
                </a:tc>
                <a:tc>
                  <a:txBody>
                    <a:bodyPr/>
                    <a:lstStyle/>
                    <a:p>
                      <a:endParaRPr lang="fr-FR" sz="1100" dirty="0"/>
                    </a:p>
                  </a:txBody>
                  <a:tcPr anchor="ctr"/>
                </a:tc>
                <a:extLst>
                  <a:ext uri="{0D108BD9-81ED-4DB2-BD59-A6C34878D82A}">
                    <a16:rowId xmlns:a16="http://schemas.microsoft.com/office/drawing/2014/main" val="1488602583"/>
                  </a:ext>
                </a:extLst>
              </a:tr>
              <a:tr h="0">
                <a:tc>
                  <a:txBody>
                    <a:bodyPr/>
                    <a:lstStyle/>
                    <a:p>
                      <a:r>
                        <a:rPr lang="fr-FR" sz="1100" dirty="0"/>
                        <a:t>TOTAL DES FINANCEMENTS TIERS SUR LE PERIMETRE DU PROJET</a:t>
                      </a:r>
                    </a:p>
                  </a:txBody>
                  <a:tcPr>
                    <a:solidFill>
                      <a:schemeClr val="bg1">
                        <a:lumMod val="75000"/>
                      </a:schemeClr>
                    </a:solidFill>
                  </a:tcPr>
                </a:tc>
                <a:tc>
                  <a:txBody>
                    <a:bodyPr/>
                    <a:lstStyle/>
                    <a:p>
                      <a:r>
                        <a:rPr lang="fr-FR" sz="1100" dirty="0"/>
                        <a:t>15 000 €</a:t>
                      </a:r>
                    </a:p>
                  </a:txBody>
                  <a:tcPr/>
                </a:tc>
                <a:tc>
                  <a:txBody>
                    <a:bodyPr/>
                    <a:lstStyle/>
                    <a:p>
                      <a:endParaRPr lang="fr-FR" sz="1100" dirty="0"/>
                    </a:p>
                  </a:txBody>
                  <a:tcPr>
                    <a:solidFill>
                      <a:schemeClr val="bg1">
                        <a:lumMod val="75000"/>
                      </a:schemeClr>
                    </a:solidFill>
                  </a:tcPr>
                </a:tc>
                <a:extLst>
                  <a:ext uri="{0D108BD9-81ED-4DB2-BD59-A6C34878D82A}">
                    <a16:rowId xmlns:a16="http://schemas.microsoft.com/office/drawing/2014/main" val="977615109"/>
                  </a:ext>
                </a:extLst>
              </a:tr>
            </a:tbl>
          </a:graphicData>
        </a:graphic>
      </p:graphicFrame>
    </p:spTree>
    <p:custDataLst>
      <p:tags r:id="rId1"/>
    </p:custDataLst>
    <p:extLst>
      <p:ext uri="{BB962C8B-B14F-4D97-AF65-F5344CB8AC3E}">
        <p14:creationId xmlns:p14="http://schemas.microsoft.com/office/powerpoint/2010/main" val="540570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364CEE-33A2-EE16-0B56-AE22E0BFA1B2}"/>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31FBE56-7F58-A948-A13B-2EFB73218020}"/>
              </a:ext>
            </a:extLst>
          </p:cNvPr>
          <p:cNvSpPr>
            <a:spLocks noGrp="1"/>
          </p:cNvSpPr>
          <p:nvPr>
            <p:ph type="title"/>
          </p:nvPr>
        </p:nvSpPr>
        <p:spPr>
          <a:xfrm>
            <a:off x="422847" y="97978"/>
            <a:ext cx="11318303" cy="810031"/>
          </a:xfrm>
        </p:spPr>
        <p:txBody>
          <a:bodyPr/>
          <a:lstStyle/>
          <a:p>
            <a:pPr>
              <a:lnSpc>
                <a:spcPct val="100000"/>
              </a:lnSpc>
            </a:pPr>
            <a:r>
              <a:rPr lang="fr-FR" sz="2000" dirty="0"/>
              <a:t>A remplir : Présentation du territoire et état des lieux (2/3)</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7920219A-D2DB-9966-8F39-BA066F8AD104}"/>
              </a:ext>
            </a:extLst>
          </p:cNvPr>
          <p:cNvSpPr>
            <a:spLocks noGrp="1"/>
          </p:cNvSpPr>
          <p:nvPr>
            <p:ph type="sldNum" sz="quarter" idx="11"/>
          </p:nvPr>
        </p:nvSpPr>
        <p:spPr/>
        <p:txBody>
          <a:bodyPr/>
          <a:lstStyle/>
          <a:p>
            <a:fld id="{DEBE2006-DBBB-B14E-BCD7-5B3626703F01}" type="slidenum">
              <a:rPr lang="fr-FR" smtClean="0"/>
              <a:pPr/>
              <a:t>6</a:t>
            </a:fld>
            <a:endParaRPr lang="fr-FR"/>
          </a:p>
        </p:txBody>
      </p:sp>
      <p:sp>
        <p:nvSpPr>
          <p:cNvPr id="12" name="Espace réservé du pied de page 11">
            <a:extLst>
              <a:ext uri="{FF2B5EF4-FFF2-40B4-BE49-F238E27FC236}">
                <a16:creationId xmlns:a16="http://schemas.microsoft.com/office/drawing/2014/main" id="{E91E7170-D20C-F9C5-5F1A-7814A0525DC8}"/>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0F6BF105-B961-682F-3E2E-E301A80B3B05}"/>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a:solidFill>
                  <a:schemeClr val="tx1"/>
                </a:solidFill>
              </a:rPr>
              <a:t>Réponse du candidat</a:t>
            </a:r>
          </a:p>
        </p:txBody>
      </p:sp>
      <p:sp>
        <p:nvSpPr>
          <p:cNvPr id="5" name="Rectangle 4">
            <a:extLst>
              <a:ext uri="{FF2B5EF4-FFF2-40B4-BE49-F238E27FC236}">
                <a16:creationId xmlns:a16="http://schemas.microsoft.com/office/drawing/2014/main" id="{2E4F57CA-364F-C0CD-932F-B8935236DD58}"/>
              </a:ext>
            </a:extLst>
          </p:cNvPr>
          <p:cNvSpPr/>
          <p:nvPr/>
        </p:nvSpPr>
        <p:spPr>
          <a:xfrm>
            <a:off x="1436994" y="771802"/>
            <a:ext cx="7336105" cy="37012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2"/>
                </a:solidFill>
              </a:rPr>
              <a:t>Cette diapositive peut être supprimée si la page précédente suffit.</a:t>
            </a:r>
          </a:p>
        </p:txBody>
      </p:sp>
      <p:sp>
        <p:nvSpPr>
          <p:cNvPr id="6" name="Rectangle : coins arrondis 5">
            <a:extLst>
              <a:ext uri="{FF2B5EF4-FFF2-40B4-BE49-F238E27FC236}">
                <a16:creationId xmlns:a16="http://schemas.microsoft.com/office/drawing/2014/main" id="{78095177-8087-075B-0A75-0AC18731E5D7}"/>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Tree>
    <p:custDataLst>
      <p:tags r:id="rId1"/>
    </p:custDataLst>
    <p:extLst>
      <p:ext uri="{BB962C8B-B14F-4D97-AF65-F5344CB8AC3E}">
        <p14:creationId xmlns:p14="http://schemas.microsoft.com/office/powerpoint/2010/main" val="1698365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4FEE0-F91E-AD72-5FA1-716216269957}"/>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8ECC1A81-C6E0-D641-1274-BBF3B76A0A07}"/>
              </a:ext>
            </a:extLst>
          </p:cNvPr>
          <p:cNvSpPr>
            <a:spLocks noGrp="1"/>
          </p:cNvSpPr>
          <p:nvPr>
            <p:ph type="title"/>
          </p:nvPr>
        </p:nvSpPr>
        <p:spPr>
          <a:xfrm>
            <a:off x="422847" y="97978"/>
            <a:ext cx="11318303" cy="810031"/>
          </a:xfrm>
        </p:spPr>
        <p:txBody>
          <a:bodyPr/>
          <a:lstStyle/>
          <a:p>
            <a:pPr>
              <a:lnSpc>
                <a:spcPct val="100000"/>
              </a:lnSpc>
            </a:pPr>
            <a:r>
              <a:rPr lang="fr-FR" sz="2000" dirty="0"/>
              <a:t>A remplir : Présentation du territoire et état des lieux (3/3)</a:t>
            </a:r>
            <a:endParaRPr lang="fr-FR" sz="2000" dirty="0">
              <a:solidFill>
                <a:schemeClr val="tx2"/>
              </a:solidFill>
            </a:endParaRPr>
          </a:p>
        </p:txBody>
      </p:sp>
      <p:sp>
        <p:nvSpPr>
          <p:cNvPr id="9" name="Espace réservé du numéro de diapositive 8">
            <a:extLst>
              <a:ext uri="{FF2B5EF4-FFF2-40B4-BE49-F238E27FC236}">
                <a16:creationId xmlns:a16="http://schemas.microsoft.com/office/drawing/2014/main" id="{E0CF1156-1569-716D-A76C-6031456AEC42}"/>
              </a:ext>
            </a:extLst>
          </p:cNvPr>
          <p:cNvSpPr>
            <a:spLocks noGrp="1"/>
          </p:cNvSpPr>
          <p:nvPr>
            <p:ph type="sldNum" sz="quarter" idx="11"/>
          </p:nvPr>
        </p:nvSpPr>
        <p:spPr/>
        <p:txBody>
          <a:bodyPr/>
          <a:lstStyle/>
          <a:p>
            <a:fld id="{DEBE2006-DBBB-B14E-BCD7-5B3626703F01}" type="slidenum">
              <a:rPr lang="fr-FR" smtClean="0"/>
              <a:pPr/>
              <a:t>7</a:t>
            </a:fld>
            <a:endParaRPr lang="fr-FR"/>
          </a:p>
        </p:txBody>
      </p:sp>
      <p:sp>
        <p:nvSpPr>
          <p:cNvPr id="12" name="Espace réservé du pied de page 11">
            <a:extLst>
              <a:ext uri="{FF2B5EF4-FFF2-40B4-BE49-F238E27FC236}">
                <a16:creationId xmlns:a16="http://schemas.microsoft.com/office/drawing/2014/main" id="{1B855736-1730-F4EB-C07B-04A25908099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Rectangle 2">
            <a:extLst>
              <a:ext uri="{FF2B5EF4-FFF2-40B4-BE49-F238E27FC236}">
                <a16:creationId xmlns:a16="http://schemas.microsoft.com/office/drawing/2014/main" id="{6DD9FFF5-47E2-AC1A-1E97-E0C6E591402D}"/>
              </a:ext>
            </a:extLst>
          </p:cNvPr>
          <p:cNvSpPr/>
          <p:nvPr/>
        </p:nvSpPr>
        <p:spPr>
          <a:xfrm>
            <a:off x="422846" y="1355690"/>
            <a:ext cx="10702353" cy="47904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85750" indent="-285750" algn="just">
              <a:buFont typeface="Arial" panose="020B0604020202020204" pitchFamily="34" charset="0"/>
              <a:buChar char="•"/>
            </a:pPr>
            <a:r>
              <a:rPr lang="fr-FR" sz="1400" dirty="0">
                <a:solidFill>
                  <a:schemeClr val="tx1"/>
                </a:solidFill>
              </a:rPr>
              <a:t>Réponse du candidat</a:t>
            </a:r>
          </a:p>
        </p:txBody>
      </p:sp>
      <p:sp>
        <p:nvSpPr>
          <p:cNvPr id="5" name="Rectangle 4">
            <a:extLst>
              <a:ext uri="{FF2B5EF4-FFF2-40B4-BE49-F238E27FC236}">
                <a16:creationId xmlns:a16="http://schemas.microsoft.com/office/drawing/2014/main" id="{4C1E456C-6304-D350-3EE0-94C99A1D21C7}"/>
              </a:ext>
            </a:extLst>
          </p:cNvPr>
          <p:cNvSpPr/>
          <p:nvPr/>
        </p:nvSpPr>
        <p:spPr>
          <a:xfrm>
            <a:off x="1436994" y="771802"/>
            <a:ext cx="7336105" cy="37012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2"/>
                </a:solidFill>
              </a:rPr>
              <a:t>Cette diapositive peut être supprimée si la page précédente suffit.</a:t>
            </a:r>
          </a:p>
        </p:txBody>
      </p:sp>
      <p:sp>
        <p:nvSpPr>
          <p:cNvPr id="6" name="Rectangle : coins arrondis 5">
            <a:extLst>
              <a:ext uri="{FF2B5EF4-FFF2-40B4-BE49-F238E27FC236}">
                <a16:creationId xmlns:a16="http://schemas.microsoft.com/office/drawing/2014/main" id="{476F05DF-68D7-4BFD-BFB7-52C640E99F36}"/>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Tree>
    <p:custDataLst>
      <p:tags r:id="rId1"/>
    </p:custDataLst>
    <p:extLst>
      <p:ext uri="{BB962C8B-B14F-4D97-AF65-F5344CB8AC3E}">
        <p14:creationId xmlns:p14="http://schemas.microsoft.com/office/powerpoint/2010/main" val="3980310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8" y="97978"/>
            <a:ext cx="10332238" cy="810031"/>
          </a:xfrm>
        </p:spPr>
        <p:txBody>
          <a:bodyPr/>
          <a:lstStyle/>
          <a:p>
            <a:pPr>
              <a:lnSpc>
                <a:spcPct val="100000"/>
              </a:lnSpc>
            </a:pPr>
            <a:r>
              <a:rPr lang="fr-FR" sz="2000" dirty="0">
                <a:solidFill>
                  <a:schemeClr val="tx2"/>
                </a:solidFill>
              </a:rPr>
              <a:t>Synthèse des actions envisagées</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8</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sp>
        <p:nvSpPr>
          <p:cNvPr id="3" name="ZoneTexte 2">
            <a:extLst>
              <a:ext uri="{FF2B5EF4-FFF2-40B4-BE49-F238E27FC236}">
                <a16:creationId xmlns:a16="http://schemas.microsoft.com/office/drawing/2014/main" id="{9B37921B-AE0C-6A09-C828-7F5C94A5AF20}"/>
              </a:ext>
            </a:extLst>
          </p:cNvPr>
          <p:cNvSpPr txBox="1"/>
          <p:nvPr/>
        </p:nvSpPr>
        <p:spPr>
          <a:xfrm>
            <a:off x="566057" y="1752600"/>
            <a:ext cx="11175093" cy="3108543"/>
          </a:xfrm>
          <a:prstGeom prst="rect">
            <a:avLst/>
          </a:prstGeom>
          <a:noFill/>
        </p:spPr>
        <p:txBody>
          <a:bodyPr wrap="square" rtlCol="0">
            <a:spAutoFit/>
          </a:bodyPr>
          <a:lstStyle/>
          <a:p>
            <a:r>
              <a:rPr lang="fr-FR" sz="1400" dirty="0"/>
              <a:t>Cette diapositive permet au candidat de résumer son projet et d’indiquer les leviers auxquels il candidate.</a:t>
            </a:r>
          </a:p>
          <a:p>
            <a:pPr marL="285750" indent="-285750">
              <a:buFont typeface="Arial" panose="020B0604020202020204" pitchFamily="34" charset="0"/>
              <a:buChar char="•"/>
            </a:pPr>
            <a:endParaRPr lang="fr-FR" sz="1400" dirty="0"/>
          </a:p>
          <a:p>
            <a:pPr marL="285750" indent="-285750">
              <a:buFont typeface="Arial" panose="020B0604020202020204" pitchFamily="34" charset="0"/>
              <a:buChar char="•"/>
            </a:pPr>
            <a:r>
              <a:rPr lang="fr-FR" sz="1400" dirty="0"/>
              <a:t>Pour cela :</a:t>
            </a:r>
          </a:p>
          <a:p>
            <a:pPr marL="742950" lvl="1" indent="-285750">
              <a:buFont typeface="Arial" panose="020B0604020202020204" pitchFamily="34" charset="0"/>
              <a:buChar char="•"/>
            </a:pPr>
            <a:r>
              <a:rPr lang="fr-FR" sz="1400" dirty="0"/>
              <a:t>Le candidat coche dans le tableau les types d’actions prévues pour chaque levier.</a:t>
            </a:r>
          </a:p>
          <a:p>
            <a:pPr marL="742950" lvl="1" indent="-285750">
              <a:buFont typeface="Arial" panose="020B0604020202020204" pitchFamily="34" charset="0"/>
              <a:buChar char="•"/>
            </a:pPr>
            <a:r>
              <a:rPr lang="fr-FR" sz="1400" dirty="0"/>
              <a:t>Le candidat précise le périmètre ciblé par le projet.</a:t>
            </a:r>
          </a:p>
          <a:p>
            <a:pPr marL="742950" lvl="1" indent="-285750">
              <a:buFont typeface="Arial" panose="020B0604020202020204" pitchFamily="34" charset="0"/>
              <a:buChar char="•"/>
            </a:pPr>
            <a:r>
              <a:rPr lang="fr-FR" sz="1400" dirty="0"/>
              <a:t>Puis il résume le contenu de son projet. </a:t>
            </a:r>
          </a:p>
          <a:p>
            <a:pPr marL="742950" lvl="1" indent="-285750">
              <a:buFont typeface="Arial" panose="020B0604020202020204" pitchFamily="34" charset="0"/>
              <a:buChar char="•"/>
            </a:pPr>
            <a:endParaRPr lang="fr-FR" sz="1400" dirty="0"/>
          </a:p>
          <a:p>
            <a:pPr marL="285750" indent="-285750">
              <a:buFont typeface="Arial" panose="020B0604020202020204" pitchFamily="34" charset="0"/>
              <a:buChar char="•"/>
            </a:pPr>
            <a:r>
              <a:rPr lang="fr-FR" sz="1400" dirty="0"/>
              <a:t>Pour rappel, </a:t>
            </a:r>
          </a:p>
          <a:p>
            <a:pPr marL="742950" lvl="1" indent="-285750">
              <a:buFont typeface="Arial" panose="020B0604020202020204" pitchFamily="34" charset="0"/>
              <a:buChar char="•"/>
            </a:pPr>
            <a:r>
              <a:rPr lang="fr-FR" sz="1400" dirty="0"/>
              <a:t>Un projet uniquement constitué d’actions de communication n’est pas éligible.</a:t>
            </a:r>
          </a:p>
          <a:p>
            <a:pPr marL="742950" lvl="1" indent="-285750">
              <a:buFont typeface="Arial" panose="020B0604020202020204" pitchFamily="34" charset="0"/>
              <a:buChar char="•"/>
            </a:pPr>
            <a:r>
              <a:rPr lang="fr-FR" sz="1400" dirty="0"/>
              <a:t>Un projet uniquement constitué d’une étude n’est pas éligible.</a:t>
            </a:r>
          </a:p>
          <a:p>
            <a:pPr marL="285750" indent="-285750">
              <a:buFont typeface="Arial" panose="020B0604020202020204" pitchFamily="34" charset="0"/>
              <a:buChar char="•"/>
            </a:pPr>
            <a:endParaRPr lang="fr-FR" sz="1400" dirty="0"/>
          </a:p>
          <a:p>
            <a:pPr marL="742950" lvl="1" indent="-285750">
              <a:buFont typeface="Arial" panose="020B0604020202020204" pitchFamily="34" charset="0"/>
              <a:buChar char="•"/>
            </a:pPr>
            <a:endParaRPr lang="fr-FR" sz="1400" dirty="0"/>
          </a:p>
          <a:p>
            <a:pPr marL="742950" lvl="1" indent="-285750">
              <a:buFont typeface="Arial" panose="020B0604020202020204" pitchFamily="34" charset="0"/>
              <a:buChar char="•"/>
            </a:pPr>
            <a:endParaRPr lang="fr-FR" sz="1400" dirty="0"/>
          </a:p>
          <a:p>
            <a:pPr marL="742950" lvl="1" indent="-285750">
              <a:buFont typeface="Arial" panose="020B0604020202020204" pitchFamily="34" charset="0"/>
              <a:buChar char="•"/>
            </a:pPr>
            <a:endParaRPr lang="fr-FR" sz="1400" dirty="0"/>
          </a:p>
        </p:txBody>
      </p:sp>
      <p:sp>
        <p:nvSpPr>
          <p:cNvPr id="6" name="Rectangle 5">
            <a:extLst>
              <a:ext uri="{FF2B5EF4-FFF2-40B4-BE49-F238E27FC236}">
                <a16:creationId xmlns:a16="http://schemas.microsoft.com/office/drawing/2014/main" id="{2E670AB4-9F19-BABC-8520-EB426503C4CC}"/>
              </a:ext>
            </a:extLst>
          </p:cNvPr>
          <p:cNvSpPr/>
          <p:nvPr/>
        </p:nvSpPr>
        <p:spPr>
          <a:xfrm>
            <a:off x="11315700" y="0"/>
            <a:ext cx="876300" cy="6858000"/>
          </a:xfrm>
          <a:prstGeom prst="rect">
            <a:avLst/>
          </a:prstGeom>
          <a:pattFill prst="ltDnDiag">
            <a:fgClr>
              <a:schemeClr val="tx2"/>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5" name="Rectangle : coins arrondis 4">
            <a:extLst>
              <a:ext uri="{FF2B5EF4-FFF2-40B4-BE49-F238E27FC236}">
                <a16:creationId xmlns:a16="http://schemas.microsoft.com/office/drawing/2014/main" id="{362C54AC-C565-2BAC-B7CF-01EB3F77EAC2}"/>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
        <p:nvSpPr>
          <p:cNvPr id="2" name="Rectangle 1">
            <a:extLst>
              <a:ext uri="{FF2B5EF4-FFF2-40B4-BE49-F238E27FC236}">
                <a16:creationId xmlns:a16="http://schemas.microsoft.com/office/drawing/2014/main" id="{55AF6925-4CEE-A71E-1C98-1E8E45CD3624}"/>
              </a:ext>
            </a:extLst>
          </p:cNvPr>
          <p:cNvSpPr/>
          <p:nvPr/>
        </p:nvSpPr>
        <p:spPr>
          <a:xfrm>
            <a:off x="9949542" y="6145439"/>
            <a:ext cx="2242458" cy="6096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bg1"/>
                </a:solidFill>
                <a:hlinkClick r:id="rId4" action="ppaction://hlinksldjump"/>
              </a:rPr>
              <a:t>Voir exemple</a:t>
            </a:r>
            <a:endParaRPr lang="fr-FR" dirty="0">
              <a:solidFill>
                <a:schemeClr val="bg1"/>
              </a:solidFill>
            </a:endParaRPr>
          </a:p>
        </p:txBody>
      </p:sp>
    </p:spTree>
    <p:custDataLst>
      <p:tags r:id="rId1"/>
    </p:custDataLst>
    <p:extLst>
      <p:ext uri="{BB962C8B-B14F-4D97-AF65-F5344CB8AC3E}">
        <p14:creationId xmlns:p14="http://schemas.microsoft.com/office/powerpoint/2010/main" val="3694632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C87F528-1C08-46B9-B464-942990945D7B}"/>
              </a:ext>
            </a:extLst>
          </p:cNvPr>
          <p:cNvSpPr>
            <a:spLocks noGrp="1"/>
          </p:cNvSpPr>
          <p:nvPr>
            <p:ph type="title"/>
          </p:nvPr>
        </p:nvSpPr>
        <p:spPr>
          <a:xfrm>
            <a:off x="422847" y="97978"/>
            <a:ext cx="10435653" cy="810031"/>
          </a:xfrm>
        </p:spPr>
        <p:txBody>
          <a:bodyPr/>
          <a:lstStyle/>
          <a:p>
            <a:pPr>
              <a:lnSpc>
                <a:spcPct val="100000"/>
              </a:lnSpc>
            </a:pPr>
            <a:r>
              <a:rPr lang="fr-FR" sz="2000" dirty="0">
                <a:solidFill>
                  <a:schemeClr val="tx2"/>
                </a:solidFill>
              </a:rPr>
              <a:t>A remplir : Synthèse des actions envisagées</a:t>
            </a:r>
          </a:p>
        </p:txBody>
      </p:sp>
      <p:sp>
        <p:nvSpPr>
          <p:cNvPr id="9" name="Espace réservé du numéro de diapositive 8">
            <a:extLst>
              <a:ext uri="{FF2B5EF4-FFF2-40B4-BE49-F238E27FC236}">
                <a16:creationId xmlns:a16="http://schemas.microsoft.com/office/drawing/2014/main" id="{CFBB3249-CEE6-B50A-60CC-9173D3C6DAC9}"/>
              </a:ext>
            </a:extLst>
          </p:cNvPr>
          <p:cNvSpPr>
            <a:spLocks noGrp="1"/>
          </p:cNvSpPr>
          <p:nvPr>
            <p:ph type="sldNum" sz="quarter" idx="11"/>
          </p:nvPr>
        </p:nvSpPr>
        <p:spPr/>
        <p:txBody>
          <a:bodyPr/>
          <a:lstStyle/>
          <a:p>
            <a:fld id="{DEBE2006-DBBB-B14E-BCD7-5B3626703F01}" type="slidenum">
              <a:rPr lang="fr-FR" smtClean="0"/>
              <a:pPr/>
              <a:t>9</a:t>
            </a:fld>
            <a:endParaRPr lang="fr-FR"/>
          </a:p>
        </p:txBody>
      </p:sp>
      <p:sp>
        <p:nvSpPr>
          <p:cNvPr id="12" name="Espace réservé du pied de page 11">
            <a:extLst>
              <a:ext uri="{FF2B5EF4-FFF2-40B4-BE49-F238E27FC236}">
                <a16:creationId xmlns:a16="http://schemas.microsoft.com/office/drawing/2014/main" id="{D892157A-F529-CBED-40FB-312981AE29C6}"/>
              </a:ext>
            </a:extLst>
          </p:cNvPr>
          <p:cNvSpPr>
            <a:spLocks noGrp="1"/>
          </p:cNvSpPr>
          <p:nvPr>
            <p:ph type="ftr" sz="quarter" idx="10"/>
          </p:nvPr>
        </p:nvSpPr>
        <p:spPr/>
        <p:txBody>
          <a:bodyPr/>
          <a:lstStyle/>
          <a:p>
            <a:r>
              <a:rPr lang="fr-FR"/>
              <a:t>Citeo | Février 2026 | Dossier de candidature de l'AMI Réemploi pour les collectivités</a:t>
            </a:r>
          </a:p>
        </p:txBody>
      </p:sp>
      <p:graphicFrame>
        <p:nvGraphicFramePr>
          <p:cNvPr id="5" name="Tableau 4">
            <a:extLst>
              <a:ext uri="{FF2B5EF4-FFF2-40B4-BE49-F238E27FC236}">
                <a16:creationId xmlns:a16="http://schemas.microsoft.com/office/drawing/2014/main" id="{644767B7-7377-7851-B5AE-E333DB1D0D9B}"/>
              </a:ext>
            </a:extLst>
          </p:cNvPr>
          <p:cNvGraphicFramePr>
            <a:graphicFrameLocks noGrp="1"/>
          </p:cNvGraphicFramePr>
          <p:nvPr>
            <p:extLst>
              <p:ext uri="{D42A27DB-BD31-4B8C-83A1-F6EECF244321}">
                <p14:modId xmlns:p14="http://schemas.microsoft.com/office/powerpoint/2010/main" val="3548360563"/>
              </p:ext>
            </p:extLst>
          </p:nvPr>
        </p:nvGraphicFramePr>
        <p:xfrm>
          <a:off x="422847" y="1186379"/>
          <a:ext cx="10970566" cy="2057400"/>
        </p:xfrm>
        <a:graphic>
          <a:graphicData uri="http://schemas.openxmlformats.org/drawingml/2006/table">
            <a:tbl>
              <a:tblPr firstRow="1" bandRow="1">
                <a:tableStyleId>{21E4AEA4-8DFA-4A89-87EB-49C32662AFE0}</a:tableStyleId>
              </a:tblPr>
              <a:tblGrid>
                <a:gridCol w="3240707">
                  <a:extLst>
                    <a:ext uri="{9D8B030D-6E8A-4147-A177-3AD203B41FA5}">
                      <a16:colId xmlns:a16="http://schemas.microsoft.com/office/drawing/2014/main" val="46425027"/>
                    </a:ext>
                  </a:extLst>
                </a:gridCol>
                <a:gridCol w="2576620">
                  <a:extLst>
                    <a:ext uri="{9D8B030D-6E8A-4147-A177-3AD203B41FA5}">
                      <a16:colId xmlns:a16="http://schemas.microsoft.com/office/drawing/2014/main" val="2978831025"/>
                    </a:ext>
                  </a:extLst>
                </a:gridCol>
                <a:gridCol w="2855544">
                  <a:extLst>
                    <a:ext uri="{9D8B030D-6E8A-4147-A177-3AD203B41FA5}">
                      <a16:colId xmlns:a16="http://schemas.microsoft.com/office/drawing/2014/main" val="3741303407"/>
                    </a:ext>
                  </a:extLst>
                </a:gridCol>
                <a:gridCol w="2297695">
                  <a:extLst>
                    <a:ext uri="{9D8B030D-6E8A-4147-A177-3AD203B41FA5}">
                      <a16:colId xmlns:a16="http://schemas.microsoft.com/office/drawing/2014/main" val="2432728549"/>
                    </a:ext>
                  </a:extLst>
                </a:gridCol>
              </a:tblGrid>
              <a:tr h="235340">
                <a:tc>
                  <a:txBody>
                    <a:bodyPr/>
                    <a:lstStyle/>
                    <a:p>
                      <a:r>
                        <a:rPr lang="fr-FR" sz="1050" dirty="0"/>
                        <a:t>Type d’actions</a:t>
                      </a:r>
                    </a:p>
                  </a:txBody>
                  <a:tcPr/>
                </a:tc>
                <a:tc>
                  <a:txBody>
                    <a:bodyPr/>
                    <a:lstStyle/>
                    <a:p>
                      <a:pPr algn="ctr"/>
                      <a:r>
                        <a:rPr lang="fr-FR" sz="1050" dirty="0"/>
                        <a:t>Portage à domicile</a:t>
                      </a:r>
                    </a:p>
                  </a:txBody>
                  <a:tcPr/>
                </a:tc>
                <a:tc>
                  <a:txBody>
                    <a:bodyPr/>
                    <a:lstStyle/>
                    <a:p>
                      <a:pPr algn="ctr"/>
                      <a:r>
                        <a:rPr lang="fr-FR" sz="1050" dirty="0"/>
                        <a:t>Vente à emporter</a:t>
                      </a:r>
                    </a:p>
                  </a:txBody>
                  <a:tcPr/>
                </a:tc>
                <a:tc>
                  <a:txBody>
                    <a:bodyPr/>
                    <a:lstStyle/>
                    <a:p>
                      <a:pPr algn="ctr"/>
                      <a:r>
                        <a:rPr lang="fr-FR" sz="1050" dirty="0"/>
                        <a:t>Evènementiel</a:t>
                      </a:r>
                    </a:p>
                  </a:txBody>
                  <a:tcPr/>
                </a:tc>
                <a:extLst>
                  <a:ext uri="{0D108BD9-81ED-4DB2-BD59-A6C34878D82A}">
                    <a16:rowId xmlns:a16="http://schemas.microsoft.com/office/drawing/2014/main" val="1669450949"/>
                  </a:ext>
                </a:extLst>
              </a:tr>
              <a:tr h="235340">
                <a:tc>
                  <a:txBody>
                    <a:bodyPr/>
                    <a:lstStyle/>
                    <a:p>
                      <a:r>
                        <a:rPr lang="fr-FR" sz="1050"/>
                        <a:t>Etudes</a:t>
                      </a:r>
                    </a:p>
                  </a:txBody>
                  <a:tcPr/>
                </a:tc>
                <a:tc>
                  <a:txBody>
                    <a:bodyPr/>
                    <a:lstStyle/>
                    <a:p>
                      <a:pPr algn="ctr"/>
                      <a:endParaRPr lang="fr-FR" sz="1050"/>
                    </a:p>
                  </a:txBody>
                  <a:tcPr/>
                </a:tc>
                <a:tc>
                  <a:txBody>
                    <a:bodyPr/>
                    <a:lstStyle/>
                    <a:p>
                      <a:pPr algn="ctr"/>
                      <a:endParaRPr lang="fr-FR" sz="1050"/>
                    </a:p>
                  </a:txBody>
                  <a:tcPr/>
                </a:tc>
                <a:tc>
                  <a:txBody>
                    <a:bodyPr/>
                    <a:lstStyle/>
                    <a:p>
                      <a:pPr algn="ctr"/>
                      <a:endParaRPr lang="fr-FR" sz="1050"/>
                    </a:p>
                  </a:txBody>
                  <a:tcPr/>
                </a:tc>
                <a:extLst>
                  <a:ext uri="{0D108BD9-81ED-4DB2-BD59-A6C34878D82A}">
                    <a16:rowId xmlns:a16="http://schemas.microsoft.com/office/drawing/2014/main" val="97678748"/>
                  </a:ext>
                </a:extLst>
              </a:tr>
              <a:tr h="235340">
                <a:tc>
                  <a:txBody>
                    <a:bodyPr/>
                    <a:lstStyle/>
                    <a:p>
                      <a:r>
                        <a:rPr lang="fr-FR" sz="1050"/>
                        <a:t>Actions techniques </a:t>
                      </a:r>
                    </a:p>
                  </a:txBody>
                  <a:tcPr/>
                </a:tc>
                <a:tc>
                  <a:txBody>
                    <a:bodyPr/>
                    <a:lstStyle/>
                    <a:p>
                      <a:pPr algn="ctr"/>
                      <a:endParaRPr lang="fr-FR" sz="1050"/>
                    </a:p>
                  </a:txBody>
                  <a:tcPr/>
                </a:tc>
                <a:tc>
                  <a:txBody>
                    <a:bodyPr/>
                    <a:lstStyle/>
                    <a:p>
                      <a:pPr algn="ctr"/>
                      <a:endParaRPr lang="fr-FR" sz="1050"/>
                    </a:p>
                  </a:txBody>
                  <a:tcPr/>
                </a:tc>
                <a:tc>
                  <a:txBody>
                    <a:bodyPr/>
                    <a:lstStyle/>
                    <a:p>
                      <a:pPr algn="ctr"/>
                      <a:endParaRPr lang="fr-FR" sz="1050" dirty="0"/>
                    </a:p>
                  </a:txBody>
                  <a:tcPr/>
                </a:tc>
                <a:extLst>
                  <a:ext uri="{0D108BD9-81ED-4DB2-BD59-A6C34878D82A}">
                    <a16:rowId xmlns:a16="http://schemas.microsoft.com/office/drawing/2014/main" val="278906187"/>
                  </a:ext>
                </a:extLst>
              </a:tr>
              <a:tr h="235340">
                <a:tc>
                  <a:txBody>
                    <a:bodyPr/>
                    <a:lstStyle/>
                    <a:p>
                      <a:r>
                        <a:rPr lang="fr-FR" sz="1050" dirty="0"/>
                        <a:t>Actions de sensibilisation</a:t>
                      </a:r>
                    </a:p>
                  </a:txBody>
                  <a:tcPr/>
                </a:tc>
                <a:tc>
                  <a:txBody>
                    <a:bodyPr/>
                    <a:lstStyle/>
                    <a:p>
                      <a:pPr algn="ctr"/>
                      <a:endParaRPr lang="fr-FR" sz="1050"/>
                    </a:p>
                  </a:txBody>
                  <a:tcPr/>
                </a:tc>
                <a:tc>
                  <a:txBody>
                    <a:bodyPr/>
                    <a:lstStyle/>
                    <a:p>
                      <a:pPr algn="ctr"/>
                      <a:endParaRPr lang="fr-FR" sz="1050"/>
                    </a:p>
                  </a:txBody>
                  <a:tcPr/>
                </a:tc>
                <a:tc>
                  <a:txBody>
                    <a:bodyPr/>
                    <a:lstStyle/>
                    <a:p>
                      <a:pPr algn="ctr"/>
                      <a:endParaRPr lang="fr-FR" sz="1050" dirty="0"/>
                    </a:p>
                  </a:txBody>
                  <a:tcPr/>
                </a:tc>
                <a:extLst>
                  <a:ext uri="{0D108BD9-81ED-4DB2-BD59-A6C34878D82A}">
                    <a16:rowId xmlns:a16="http://schemas.microsoft.com/office/drawing/2014/main" val="1491881090"/>
                  </a:ext>
                </a:extLst>
              </a:tr>
              <a:tr h="235340">
                <a:tc>
                  <a:txBody>
                    <a:bodyPr/>
                    <a:lstStyle/>
                    <a:p>
                      <a:r>
                        <a:rPr lang="fr-FR" sz="1050" dirty="0"/>
                        <a:t>Périmètre</a:t>
                      </a:r>
                    </a:p>
                  </a:txBody>
                  <a:tcPr/>
                </a:tc>
                <a:tc>
                  <a:txBody>
                    <a:bodyPr/>
                    <a:lstStyle/>
                    <a:p>
                      <a:pPr algn="ctr"/>
                      <a:r>
                        <a:rPr lang="fr-FR" sz="1050" dirty="0"/>
                        <a:t>Nombre de bénéficiaires concernés par le projet en 2025 : </a:t>
                      </a:r>
                    </a:p>
                    <a:p>
                      <a:pPr algn="ctr"/>
                      <a:endParaRPr lang="fr-FR" sz="1050" dirty="0"/>
                    </a:p>
                    <a:p>
                      <a:pPr algn="ctr"/>
                      <a:r>
                        <a:rPr lang="fr-FR" sz="1050" dirty="0"/>
                        <a:t>Nombre de repas concernés par le projet en 2025 :</a:t>
                      </a:r>
                    </a:p>
                    <a:p>
                      <a:pPr algn="ctr"/>
                      <a:endParaRPr lang="fr-FR" sz="1050" dirty="0"/>
                    </a:p>
                  </a:txBody>
                  <a:tcPr/>
                </a:tc>
                <a:tc>
                  <a:txBody>
                    <a:bodyPr/>
                    <a:lstStyle/>
                    <a:p>
                      <a:pPr algn="ctr"/>
                      <a:r>
                        <a:rPr lang="fr-FR" sz="1050" dirty="0"/>
                        <a:t>Nombre de commerçants concernés par le projet en 2025 : </a:t>
                      </a:r>
                    </a:p>
                  </a:txBody>
                  <a:tcPr/>
                </a:tc>
                <a:tc>
                  <a:txBody>
                    <a:bodyPr/>
                    <a:lstStyle/>
                    <a:p>
                      <a:pPr algn="ctr"/>
                      <a:r>
                        <a:rPr lang="fr-FR" sz="1050" dirty="0"/>
                        <a:t>Nombre d’évènements concernés par le projet en 2025 :</a:t>
                      </a:r>
                    </a:p>
                    <a:p>
                      <a:pPr algn="ctr"/>
                      <a:endParaRPr lang="fr-FR" sz="1050" dirty="0"/>
                    </a:p>
                    <a:p>
                      <a:pPr algn="ctr"/>
                      <a:r>
                        <a:rPr lang="fr-FR" sz="1050" dirty="0"/>
                        <a:t>Nombre de visiteurs de ces évènements : </a:t>
                      </a:r>
                    </a:p>
                  </a:txBody>
                  <a:tcPr/>
                </a:tc>
                <a:extLst>
                  <a:ext uri="{0D108BD9-81ED-4DB2-BD59-A6C34878D82A}">
                    <a16:rowId xmlns:a16="http://schemas.microsoft.com/office/drawing/2014/main" val="54079762"/>
                  </a:ext>
                </a:extLst>
              </a:tr>
            </a:tbl>
          </a:graphicData>
        </a:graphic>
      </p:graphicFrame>
      <p:sp>
        <p:nvSpPr>
          <p:cNvPr id="6" name="ZoneTexte 5">
            <a:extLst>
              <a:ext uri="{FF2B5EF4-FFF2-40B4-BE49-F238E27FC236}">
                <a16:creationId xmlns:a16="http://schemas.microsoft.com/office/drawing/2014/main" id="{2502E9CC-6A43-286B-3BF8-08145E2EAFA4}"/>
              </a:ext>
            </a:extLst>
          </p:cNvPr>
          <p:cNvSpPr txBox="1"/>
          <p:nvPr/>
        </p:nvSpPr>
        <p:spPr>
          <a:xfrm>
            <a:off x="436848" y="3646879"/>
            <a:ext cx="11318303" cy="307777"/>
          </a:xfrm>
          <a:prstGeom prst="rect">
            <a:avLst/>
          </a:prstGeom>
          <a:noFill/>
        </p:spPr>
        <p:txBody>
          <a:bodyPr wrap="square" rtlCol="0">
            <a:spAutoFit/>
          </a:bodyPr>
          <a:lstStyle/>
          <a:p>
            <a:pPr marL="285750" indent="-285750">
              <a:buFont typeface="Arial" panose="020B0604020202020204" pitchFamily="34" charset="0"/>
              <a:buChar char="•"/>
            </a:pPr>
            <a:r>
              <a:rPr lang="fr-FR" sz="1400" dirty="0"/>
              <a:t>Réponse du candidat.</a:t>
            </a:r>
          </a:p>
        </p:txBody>
      </p:sp>
      <p:sp>
        <p:nvSpPr>
          <p:cNvPr id="2" name="Rectangle : coins arrondis 1">
            <a:extLst>
              <a:ext uri="{FF2B5EF4-FFF2-40B4-BE49-F238E27FC236}">
                <a16:creationId xmlns:a16="http://schemas.microsoft.com/office/drawing/2014/main" id="{EBF1BCB2-5930-EB64-ACA6-4CDF8B0BC8D3}"/>
              </a:ext>
            </a:extLst>
          </p:cNvPr>
          <p:cNvSpPr/>
          <p:nvPr/>
        </p:nvSpPr>
        <p:spPr>
          <a:xfrm>
            <a:off x="10755086" y="0"/>
            <a:ext cx="1436914" cy="609600"/>
          </a:xfrm>
          <a:prstGeom prst="round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Tous les candidats</a:t>
            </a:r>
          </a:p>
        </p:txBody>
      </p:sp>
    </p:spTree>
    <p:custDataLst>
      <p:tags r:id="rId1"/>
    </p:custDataLst>
    <p:extLst>
      <p:ext uri="{BB962C8B-B14F-4D97-AF65-F5344CB8AC3E}">
        <p14:creationId xmlns:p14="http://schemas.microsoft.com/office/powerpoint/2010/main" val="21911205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10.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11.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12.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13.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14.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15.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16.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17.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18.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19.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2.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20.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21.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22.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23.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24.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25.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26.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27.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28.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29.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3.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30.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31.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32.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33.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34.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35.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36.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37.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38.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39.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4.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40.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41.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42.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43.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44.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45.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46.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47.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48.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49.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5.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50.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51.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52.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6.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7.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8.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ags/tag9.xml><?xml version="1.0" encoding="utf-8"?>
<p:tagLst xmlns:a="http://schemas.openxmlformats.org/drawingml/2006/main" xmlns:r="http://schemas.openxmlformats.org/officeDocument/2006/relationships" xmlns:p="http://schemas.openxmlformats.org/presentationml/2006/main">
  <p:tag name="TIMING" val="|10.6|19.9|9.8|34.7|20.6|4.6|3.2|13.2"/>
</p:tagLst>
</file>

<file path=ppt/theme/theme1.xml><?xml version="1.0" encoding="utf-8"?>
<a:theme xmlns:a="http://schemas.openxmlformats.org/drawingml/2006/main" name="5_Chapitre CYAN">
  <a:themeElements>
    <a:clrScheme name="Personnalisé 5">
      <a:dk1>
        <a:srgbClr val="000000"/>
      </a:dk1>
      <a:lt1>
        <a:srgbClr val="FFFFFF"/>
      </a:lt1>
      <a:dk2>
        <a:srgbClr val="F66551"/>
      </a:dk2>
      <a:lt2>
        <a:srgbClr val="FFED00"/>
      </a:lt2>
      <a:accent1>
        <a:srgbClr val="E6007E"/>
      </a:accent1>
      <a:accent2>
        <a:srgbClr val="A197C9"/>
      </a:accent2>
      <a:accent3>
        <a:srgbClr val="00B2CC"/>
      </a:accent3>
      <a:accent4>
        <a:srgbClr val="F66551"/>
      </a:accent4>
      <a:accent5>
        <a:srgbClr val="8DC799"/>
      </a:accent5>
      <a:accent6>
        <a:srgbClr val="748FC9"/>
      </a:accent6>
      <a:hlink>
        <a:srgbClr val="80CEF3"/>
      </a:hlink>
      <a:folHlink>
        <a:srgbClr val="A197C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eo-Template-PowerPoint-V3-02-image.potx" id="{75FCF466-7919-4C8B-A17C-020A0850BBD2}" vid="{828AE1FE-9206-40A6-B18C-B03A3EA84394}"/>
    </a:ext>
  </a:extLst>
</a:theme>
</file>

<file path=ppt/theme/theme2.xml><?xml version="1.0" encoding="utf-8"?>
<a:theme xmlns:a="http://schemas.openxmlformats.org/drawingml/2006/main" name="5_Chapitre CYAN">
  <a:themeElements>
    <a:clrScheme name="Personnalisé 5">
      <a:dk1>
        <a:srgbClr val="000000"/>
      </a:dk1>
      <a:lt1>
        <a:srgbClr val="FFFFFF"/>
      </a:lt1>
      <a:dk2>
        <a:srgbClr val="F66551"/>
      </a:dk2>
      <a:lt2>
        <a:srgbClr val="FFED00"/>
      </a:lt2>
      <a:accent1>
        <a:srgbClr val="E6007E"/>
      </a:accent1>
      <a:accent2>
        <a:srgbClr val="A197C9"/>
      </a:accent2>
      <a:accent3>
        <a:srgbClr val="00B2CC"/>
      </a:accent3>
      <a:accent4>
        <a:srgbClr val="F66551"/>
      </a:accent4>
      <a:accent5>
        <a:srgbClr val="8DC799"/>
      </a:accent5>
      <a:accent6>
        <a:srgbClr val="748FC9"/>
      </a:accent6>
      <a:hlink>
        <a:srgbClr val="80CEF3"/>
      </a:hlink>
      <a:folHlink>
        <a:srgbClr val="A197C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eo-Template-PowerPoint-V3-02-image.potx" id="{75FCF466-7919-4C8B-A17C-020A0850BBD2}" vid="{828AE1FE-9206-40A6-B18C-B03A3EA84394}"/>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5F2EE101292C740B25DAAF2D267C100" ma:contentTypeVersion="19" ma:contentTypeDescription="Crée un document." ma:contentTypeScope="" ma:versionID="8e944f260d80e7f3cf91c2e172c2bbb1">
  <xsd:schema xmlns:xsd="http://www.w3.org/2001/XMLSchema" xmlns:xs="http://www.w3.org/2001/XMLSchema" xmlns:p="http://schemas.microsoft.com/office/2006/metadata/properties" xmlns:ns2="81221dee-5606-43d8-9b03-0e1c61c53ea5" xmlns:ns3="c30b790a-164a-4a27-80e7-afb1cf9940e1" targetNamespace="http://schemas.microsoft.com/office/2006/metadata/properties" ma:root="true" ma:fieldsID="5398d2f13d9dce9af1708976980b57b3" ns2:_="" ns3:_="">
    <xsd:import namespace="81221dee-5606-43d8-9b03-0e1c61c53ea5"/>
    <xsd:import namespace="c30b790a-164a-4a27-80e7-afb1cf9940e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3:lcf76f155ced4ddcb4097134ff3c332f" minOccurs="0"/>
                <xsd:element ref="ns2:TaxCatchAll"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221dee-5606-43d8-9b03-0e1c61c53ea5"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a40af6b1-a2af-400a-9185-eaf9f6963b3b}" ma:internalName="TaxCatchAll" ma:showField="CatchAllData" ma:web="81221dee-5606-43d8-9b03-0e1c61c53ea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0b790a-164a-4a27-80e7-afb1cf9940e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594a083a-1e22-4320-a76d-dcd5c55a697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1221dee-5606-43d8-9b03-0e1c61c53ea5" xsi:nil="true"/>
    <lcf76f155ced4ddcb4097134ff3c332f xmlns="c30b790a-164a-4a27-80e7-afb1cf9940e1">
      <Terms xmlns="http://schemas.microsoft.com/office/infopath/2007/PartnerControls"/>
    </lcf76f155ced4ddcb4097134ff3c332f>
    <SharedWithUsers xmlns="81221dee-5606-43d8-9b03-0e1c61c53ea5">
      <UserInfo>
        <DisplayName>DERIEUX LE MAGUERESSE Lucie</DisplayName>
        <AccountId>8730</AccountId>
        <AccountType/>
      </UserInfo>
      <UserInfo>
        <DisplayName>JOUBERT Erwan</DisplayName>
        <AccountId>34</AccountId>
        <AccountType/>
      </UserInfo>
    </SharedWithUsers>
  </documentManagement>
</p:properties>
</file>

<file path=customXml/itemProps1.xml><?xml version="1.0" encoding="utf-8"?>
<ds:datastoreItem xmlns:ds="http://schemas.openxmlformats.org/officeDocument/2006/customXml" ds:itemID="{089A102B-8D40-48B2-B4CA-7AFC2F119573}">
  <ds:schemaRefs>
    <ds:schemaRef ds:uri="http://schemas.microsoft.com/sharepoint/v3/contenttype/forms"/>
  </ds:schemaRefs>
</ds:datastoreItem>
</file>

<file path=customXml/itemProps2.xml><?xml version="1.0" encoding="utf-8"?>
<ds:datastoreItem xmlns:ds="http://schemas.openxmlformats.org/officeDocument/2006/customXml" ds:itemID="{59BCBBBC-63CD-46D8-A03E-91319344AF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221dee-5606-43d8-9b03-0e1c61c53ea5"/>
    <ds:schemaRef ds:uri="c30b790a-164a-4a27-80e7-afb1cf9940e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96A52CE-D955-44DB-B580-2661204BD427}">
  <ds:schemaRefs>
    <ds:schemaRef ds:uri="http://purl.org/dc/dcmitype/"/>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www.w3.org/XML/1998/namespace"/>
    <ds:schemaRef ds:uri="81221dee-5606-43d8-9b03-0e1c61c53ea5"/>
    <ds:schemaRef ds:uri="http://schemas.microsoft.com/office/infopath/2007/PartnerControls"/>
    <ds:schemaRef ds:uri="c30b790a-164a-4a27-80e7-afb1cf9940e1"/>
    <ds:schemaRef ds:uri="http://purl.org/dc/terms/"/>
  </ds:schemaRefs>
</ds:datastoreItem>
</file>

<file path=docProps/app.xml><?xml version="1.0" encoding="utf-8"?>
<Properties xmlns="http://schemas.openxmlformats.org/officeDocument/2006/extended-properties" xmlns:vt="http://schemas.openxmlformats.org/officeDocument/2006/docPropsVTypes">
  <TotalTime>8769</TotalTime>
  <Words>7971</Words>
  <Application>Microsoft Office PowerPoint</Application>
  <PresentationFormat>Grand écran</PresentationFormat>
  <Paragraphs>859</Paragraphs>
  <Slides>53</Slides>
  <Notes>52</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53</vt:i4>
      </vt:variant>
    </vt:vector>
  </HeadingPairs>
  <TitlesOfParts>
    <vt:vector size="58" baseType="lpstr">
      <vt:lpstr>Arial</vt:lpstr>
      <vt:lpstr>Calibri</vt:lpstr>
      <vt:lpstr>Times New Roman</vt:lpstr>
      <vt:lpstr>5_Chapitre CYAN</vt:lpstr>
      <vt:lpstr>5_Chapitre CYAN</vt:lpstr>
      <vt:lpstr>AMI Réemploi pour les collectivités</vt:lpstr>
      <vt:lpstr>Comment naviguer dans ce dossier de candidature ?</vt:lpstr>
      <vt:lpstr>Consignes générales</vt:lpstr>
      <vt:lpstr>Présentation du territoire et état des lieux</vt:lpstr>
      <vt:lpstr>A remplir : Présentation du territoire et état des lieux (1/3)</vt:lpstr>
      <vt:lpstr>A remplir : Présentation du territoire et état des lieux (2/3)</vt:lpstr>
      <vt:lpstr>A remplir : Présentation du territoire et état des lieux (3/3)</vt:lpstr>
      <vt:lpstr>Synthèse des actions envisagées</vt:lpstr>
      <vt:lpstr>A remplir : Synthèse des actions envisagées</vt:lpstr>
      <vt:lpstr>Dimensionnement des actions techniques du Réemploi Contenants</vt:lpstr>
      <vt:lpstr>Dimensionnement des actions techniques du Réemploi Contenants</vt:lpstr>
      <vt:lpstr>Dimensionnement des actions techniques du Réemploi Logistique</vt:lpstr>
      <vt:lpstr>Dimensionnement des actions techniques du Réemploi Logistique</vt:lpstr>
      <vt:lpstr>Dimensionnement des actions techniques du Réemploi Incitation au retour et traçabilité</vt:lpstr>
      <vt:lpstr>Dimensionnement des actions techniques du Réemploi Incitation au retour et traçabilité</vt:lpstr>
      <vt:lpstr>Dimensionnement des actions de communication et de concertation</vt:lpstr>
      <vt:lpstr>Dimensionnement des actions de communication et de concertation</vt:lpstr>
      <vt:lpstr>Dimensionnement des actions techniques du Réemploi Contenants</vt:lpstr>
      <vt:lpstr>Dimensionnement des actions techniques du Réemploi Contenants</vt:lpstr>
      <vt:lpstr>Dimensionnement des actions techniques du Réemploi Logistique</vt:lpstr>
      <vt:lpstr>Dimensionnement des actions techniques du Réemploi Logistique</vt:lpstr>
      <vt:lpstr>Dimensionnement des actions techniques du Réemploi Incitation au retour et traçabilité</vt:lpstr>
      <vt:lpstr>Dimensionnement des actions techniques du Réemploi Incitation au retour et traçabilité</vt:lpstr>
      <vt:lpstr>Dimensionnement des actions de communication</vt:lpstr>
      <vt:lpstr>Dimensionnement des actions de communication</vt:lpstr>
      <vt:lpstr>Dimensionnement des actions techniques du Réemploi Contenants</vt:lpstr>
      <vt:lpstr>Dimensionnement des actions techniques du Réemploi Contenants</vt:lpstr>
      <vt:lpstr>Dimensionnement des actions techniques du Réemploi Logistique</vt:lpstr>
      <vt:lpstr>Dimensionnement des actions techniques du Réemploi Logistique</vt:lpstr>
      <vt:lpstr>Dimensionnement des actions techniques du Réemploi Incitation au retour et traçabilité</vt:lpstr>
      <vt:lpstr>Dimensionnement des actions techniques du Réemploi Incitation au retour et traçabilité</vt:lpstr>
      <vt:lpstr>Dimensionnement des actions de communication</vt:lpstr>
      <vt:lpstr>Dimensionnement des actions de communication</vt:lpstr>
      <vt:lpstr>Membres et organisation de l’équipe projet</vt:lpstr>
      <vt:lpstr>A remplir : Membres et organisation de l’équipe projet</vt:lpstr>
      <vt:lpstr>Planning de déploiement du projet</vt:lpstr>
      <vt:lpstr>A remplir : Planning de déploiement du projet</vt:lpstr>
      <vt:lpstr>Budget du projet</vt:lpstr>
      <vt:lpstr>A remplir : Budget du projet (1/3)</vt:lpstr>
      <vt:lpstr>A remplir : Budget du projet (2/3)</vt:lpstr>
      <vt:lpstr>A remplir : Budget du projet (3/3)</vt:lpstr>
      <vt:lpstr>Exemple : Présentation du territoire et état des lieux (1/3)</vt:lpstr>
      <vt:lpstr>Exemple : Présentation du territoire et état des lieux (2/3)</vt:lpstr>
      <vt:lpstr>Exemple : Présentation du territoire et état des lieux (3/3)</vt:lpstr>
      <vt:lpstr>Exemple : Synthèse des actions envisagées</vt:lpstr>
      <vt:lpstr>Dimensionnement des actions techniques du Réemploi Contenants</vt:lpstr>
      <vt:lpstr>Dimensionnement des actions techniques du Réemploi Logistique</vt:lpstr>
      <vt:lpstr>Dimensionnement des actions techniques du Réemploi Incitation au retour et traçabilité</vt:lpstr>
      <vt:lpstr>Dimensionnement des actions de communication</vt:lpstr>
      <vt:lpstr>Exemple : Membres et organisation de l’équipe projet</vt:lpstr>
      <vt:lpstr>Exemple : Planning de déploiement du projet</vt:lpstr>
      <vt:lpstr>Exemple : Budget du projet.</vt:lpstr>
      <vt:lpstr>Exemple : Budget du projet.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DERIEUX LE MAGUERESSE Lucie</dc:creator>
  <cp:lastModifiedBy>DERIEUX LE MAGUERESSE Lucie</cp:lastModifiedBy>
  <cp:revision>11</cp:revision>
  <dcterms:created xsi:type="dcterms:W3CDTF">2023-12-26T11:03:08Z</dcterms:created>
  <dcterms:modified xsi:type="dcterms:W3CDTF">2026-02-02T16:10:56Z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0x01010075F2EE101292C740B25DAAF2D267C100</vt:lpwstr>
  </property>
  <property fmtid="{D5CDD505-2E9C-101B-9397-08002B2CF9AE}" pid="3" name="MediaServiceImageTags">
    <vt:lpwstr/>
  </property>
</Properties>
</file>